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35" r:id="rId30"/>
    <p:sldId id="310" r:id="rId31"/>
    <p:sldId id="311" r:id="rId32"/>
    <p:sldId id="312" r:id="rId33"/>
    <p:sldId id="314" r:id="rId34"/>
    <p:sldId id="313" r:id="rId35"/>
    <p:sldId id="315" r:id="rId36"/>
    <p:sldId id="316" r:id="rId37"/>
    <p:sldId id="336" r:id="rId38"/>
    <p:sldId id="317" r:id="rId39"/>
    <p:sldId id="33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5" d="100"/>
          <a:sy n="75" d="100"/>
        </p:scale>
        <p:origin x="720" y="-1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linMalla/SpaceX-Falcon9-Cost-Predictor/blob/main/1.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github.com/NalinMalla/SpaceX-Falcon9-Cost-Predictor/blob/main/4.%20Machine_Learning_Prediction.ipynb" TargetMode="External"/><Relationship Id="rId4" Type="http://schemas.openxmlformats.org/officeDocument/2006/relationships/hyperlink" Target="https://github.com/NalinMalla/SpaceX-Falcon9-Cost-Predictor/blob/main/2.2.%20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linMalla/SpaceX-Falcon9-Cost-Predictor/blob/main/2.2.%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linMalla/SpaceX-Falcon9-Cost-Predictor/blob/main/2.1.%20EDA-SQ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linMalla/SpaceX-Falcon9-Cost-Predictor/blob/main/3.1.%20Interactive-Viz-Geo-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linMalla/SpaceX-Falcon9-Cost-Predictor/blob/main/3.2.%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NalinMalla/SpaceX-Falcon9-Cost-Predictor/blob/main/4.%20Machine_Learning_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api.spacexdata.com/v4/rockets/" TargetMode="External"/><Relationship Id="rId3" Type="http://schemas.openxmlformats.org/officeDocument/2006/relationships/image" Target="../media/image5.png"/><Relationship Id="rId7" Type="http://schemas.openxmlformats.org/officeDocument/2006/relationships/hyperlink" Target="https://api.spacexdata.com/v4/launchpad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cores/" TargetMode="External"/><Relationship Id="rId4" Type="http://schemas.openxmlformats.org/officeDocument/2006/relationships/hyperlink" Target="https://api.spacexdata.com/v4/launches/past" TargetMode="External"/><Relationship Id="rId9" Type="http://schemas.openxmlformats.org/officeDocument/2006/relationships/hyperlink" Target="https://github.com/NalinMalla/SpaceX-Falcon9-Cost-Predictor/blob/main/1.1.%20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NalinMalla/SpaceX-Falcon9-Cost-Predictor/blob/main/1.2.%20Webscraping.ipynb" TargetMode="External"/><Relationship Id="rId4" Type="http://schemas.openxmlformats.org/officeDocument/2006/relationships/hyperlink" Target="https://en.wikipedia.org/w/index.php?title=List_of_Falcon_9_and_Falcon_Heavy_launches&amp;oldid=10276869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Nalin Malla</a:t>
            </a:r>
          </a:p>
          <a:p>
            <a:r>
              <a:rPr lang="en-US" dirty="0">
                <a:solidFill>
                  <a:schemeClr val="bg2"/>
                </a:solidFill>
                <a:latin typeface="Abadi" panose="020B0604020104020204" pitchFamily="34" charset="0"/>
                <a:ea typeface="SF Pro" pitchFamily="2" charset="0"/>
                <a:cs typeface="SF Pro" pitchFamily="2" charset="0"/>
              </a:rPr>
              <a:t>Date: 2023-12-03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7" name="Rectangle 6">
            <a:extLst>
              <a:ext uri="{FF2B5EF4-FFF2-40B4-BE49-F238E27FC236}">
                <a16:creationId xmlns:a16="http://schemas.microsoft.com/office/drawing/2014/main" id="{17220DF5-6081-79B4-BA24-EB029668F29B}"/>
              </a:ext>
            </a:extLst>
          </p:cNvPr>
          <p:cNvSpPr/>
          <p:nvPr/>
        </p:nvSpPr>
        <p:spPr>
          <a:xfrm>
            <a:off x="117373" y="1422400"/>
            <a:ext cx="5645384" cy="2755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E91485-42C0-A966-28FD-BE77A98EBFCF}"/>
              </a:ext>
            </a:extLst>
          </p:cNvPr>
          <p:cNvSpPr/>
          <p:nvPr/>
        </p:nvSpPr>
        <p:spPr>
          <a:xfrm>
            <a:off x="624524" y="1696445"/>
            <a:ext cx="4738798" cy="2123658"/>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badi" panose="020B0604020104020204" pitchFamily="34" charset="0"/>
              </a:rPr>
              <a:t>SpaceX Falcon9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badi" panose="020B0604020104020204" pitchFamily="34" charset="0"/>
              </a:rPr>
              <a:t>First Stage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badi" panose="020B0604020104020204" pitchFamily="34" charset="0"/>
              </a:rPr>
              <a:t>Landing Prediction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2">
            <a:extLst>
              <a:ext uri="{FF2B5EF4-FFF2-40B4-BE49-F238E27FC236}">
                <a16:creationId xmlns:a16="http://schemas.microsoft.com/office/drawing/2014/main" id="{E69E984F-4341-2388-D313-0648745A0CEC}"/>
              </a:ext>
            </a:extLst>
          </p:cNvPr>
          <p:cNvSpPr txBox="1">
            <a:spLocks/>
          </p:cNvSpPr>
          <p:nvPr/>
        </p:nvSpPr>
        <p:spPr>
          <a:xfrm>
            <a:off x="7019851" y="1684537"/>
            <a:ext cx="4564246" cy="418863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used for Data Wrangling are:</a:t>
            </a:r>
          </a:p>
          <a:p>
            <a:r>
              <a:rPr lang="en-US" sz="1600" dirty="0">
                <a:solidFill>
                  <a:schemeClr val="accent3">
                    <a:lumMod val="25000"/>
                  </a:schemeClr>
                </a:solidFill>
                <a:latin typeface="Abadi" panose="020B0604020104020204" pitchFamily="34" charset="0"/>
                <a:hlinkClick r:id="rId3"/>
              </a:rPr>
              <a:t>https://github.com/NalinMalla/SpaceX-Falcon9-Cost-Predictor/blob/main/1.3.%20Data%20wrangling.ipynb</a:t>
            </a:r>
            <a:endParaRPr lang="en-US" sz="1600" dirty="0">
              <a:solidFill>
                <a:schemeClr val="accent3">
                  <a:lumMod val="25000"/>
                </a:schemeClr>
              </a:solidFill>
              <a:latin typeface="Abadi" panose="020B0604020104020204" pitchFamily="34" charset="0"/>
            </a:endParaRPr>
          </a:p>
          <a:p>
            <a:pPr marL="0" indent="0">
              <a:buNone/>
            </a:pPr>
            <a:r>
              <a:rPr lang="en-US" sz="1800" b="1" dirty="0">
                <a:solidFill>
                  <a:schemeClr val="accent3">
                    <a:lumMod val="25000"/>
                  </a:schemeClr>
                </a:solidFill>
                <a:effectLst/>
                <a:latin typeface="Abadi" panose="020B0604020104020204" pitchFamily="34" charset="0"/>
              </a:rPr>
              <a:t>For </a:t>
            </a:r>
            <a:r>
              <a:rPr lang="en-US" sz="1800" b="1" dirty="0">
                <a:solidFill>
                  <a:schemeClr val="accent3">
                    <a:lumMod val="25000"/>
                  </a:schemeClr>
                </a:solidFill>
                <a:latin typeface="Abadi" panose="020B0604020104020204" pitchFamily="34" charset="0"/>
              </a:rPr>
              <a:t>Feature Engineering:</a:t>
            </a:r>
            <a:endParaRPr lang="en-US" sz="1800" b="1" dirty="0">
              <a:solidFill>
                <a:srgbClr val="CE9178"/>
              </a:solidFill>
              <a:effectLst/>
              <a:latin typeface="Abadi" panose="020B0604020104020204" pitchFamily="34" charset="0"/>
            </a:endParaRPr>
          </a:p>
          <a:p>
            <a:r>
              <a:rPr lang="en-US" sz="1600" b="0" dirty="0">
                <a:solidFill>
                  <a:srgbClr val="CCCCCC"/>
                </a:solidFill>
                <a:effectLst/>
                <a:latin typeface="Consolas" panose="020B0609020204030204" pitchFamily="49" charset="0"/>
                <a:hlinkClick r:id="rId4"/>
              </a:rPr>
              <a:t>https://github.com/NalinMalla/SpaceX-Falcon9-Cost-Predictor/blob/main/2.2.%20EDA-dataviz.ipynb</a:t>
            </a:r>
            <a:endParaRPr lang="en-US" sz="1400" dirty="0">
              <a:solidFill>
                <a:srgbClr val="CCCCCC"/>
              </a:solidFill>
              <a:latin typeface="Consolas" panose="020B0609020204030204" pitchFamily="49" charset="0"/>
            </a:endParaRPr>
          </a:p>
          <a:p>
            <a:pPr marL="0" indent="0">
              <a:buNone/>
            </a:pPr>
            <a:r>
              <a:rPr lang="en-US" sz="1800" b="1" dirty="0">
                <a:effectLst/>
                <a:latin typeface="Abadi" panose="020B0604020104020204" pitchFamily="34" charset="0"/>
              </a:rPr>
              <a:t>For Data Standardization:</a:t>
            </a:r>
          </a:p>
          <a:p>
            <a:r>
              <a:rPr lang="en-US" sz="1600" dirty="0">
                <a:effectLst/>
                <a:latin typeface="Abadi" panose="020B0604020104020204" pitchFamily="34" charset="0"/>
                <a:hlinkClick r:id="rId5"/>
              </a:rPr>
              <a:t>https://github.com/NalinMalla/SpaceX-Falcon9-Cost-Predictor/blob/main/4.%20Machine_Learning_Prediction.ipynb</a:t>
            </a:r>
            <a:endParaRPr lang="en-US" sz="1600" dirty="0">
              <a:effectLst/>
              <a:latin typeface="Abadi" panose="020B0604020104020204" pitchFamily="34" charset="0"/>
            </a:endParaRPr>
          </a:p>
          <a:p>
            <a:endParaRPr lang="en-US" sz="1800" b="1" dirty="0">
              <a:effectLst/>
              <a:latin typeface="Abadi" panose="020B0604020104020204" pitchFamily="34" charset="0"/>
            </a:endParaRPr>
          </a:p>
          <a:p>
            <a:pPr marL="0" indent="0">
              <a:buNone/>
            </a:pPr>
            <a:endParaRPr lang="en-US" sz="1400" b="0" dirty="0">
              <a:effectLst/>
              <a:latin typeface="Abadi" panose="020B0604020104020204" pitchFamily="34" charset="0"/>
            </a:endParaRPr>
          </a:p>
        </p:txBody>
      </p:sp>
      <p:pic>
        <p:nvPicPr>
          <p:cNvPr id="6" name="Picture 5">
            <a:extLst>
              <a:ext uri="{FF2B5EF4-FFF2-40B4-BE49-F238E27FC236}">
                <a16:creationId xmlns:a16="http://schemas.microsoft.com/office/drawing/2014/main" id="{F07CBF76-43B9-E7A4-7395-6FF54C51400B}"/>
              </a:ext>
            </a:extLst>
          </p:cNvPr>
          <p:cNvPicPr>
            <a:picLocks noChangeAspect="1"/>
          </p:cNvPicPr>
          <p:nvPr/>
        </p:nvPicPr>
        <p:blipFill>
          <a:blip r:embed="rId6"/>
          <a:stretch>
            <a:fillRect/>
          </a:stretch>
        </p:blipFill>
        <p:spPr>
          <a:xfrm>
            <a:off x="770011" y="1684536"/>
            <a:ext cx="6009161" cy="418863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0786"/>
            <a:ext cx="9745589" cy="4616177"/>
          </a:xfrm>
          <a:prstGeom prst="rect">
            <a:avLst/>
          </a:prstGeom>
        </p:spPr>
        <p:txBody>
          <a:bodyPr lIns="91440" tIns="45720" rIns="91440" bIns="45720" anchor="t"/>
          <a:lstStyle/>
          <a:p>
            <a:pPr marL="0" indent="0">
              <a:buNone/>
            </a:pPr>
            <a:r>
              <a:rPr lang="en-US" sz="2200" dirty="0">
                <a:latin typeface="Abadi" panose="020B0604020104020204" pitchFamily="34" charset="0"/>
              </a:rPr>
              <a:t>Charts which were Used for EDA with Data Visualization as follows:</a:t>
            </a:r>
          </a:p>
          <a:p>
            <a:pPr marL="457200" indent="-457200">
              <a:buFont typeface="+mj-lt"/>
              <a:buAutoNum type="arabicPeriod"/>
            </a:pPr>
            <a:r>
              <a:rPr lang="en-US" sz="2200" dirty="0">
                <a:latin typeface="Abadi" panose="020B0604020104020204" pitchFamily="34" charset="0"/>
              </a:rPr>
              <a:t>Scatter &amp; Line Plot: For showing correlation</a:t>
            </a:r>
          </a:p>
          <a:p>
            <a:pPr marL="457200" indent="-457200">
              <a:buFont typeface="+mj-lt"/>
              <a:buAutoNum type="arabicPeriod"/>
            </a:pPr>
            <a:r>
              <a:rPr lang="en-US" sz="2200" dirty="0">
                <a:latin typeface="Abadi" panose="020B0604020104020204" pitchFamily="34" charset="0"/>
              </a:rPr>
              <a:t>Bar graph: For comparison of magnitude</a:t>
            </a:r>
          </a:p>
          <a:p>
            <a:pPr marL="457200" indent="-457200">
              <a:buFont typeface="+mj-lt"/>
              <a:buAutoNum type="arabicPeriod"/>
            </a:pPr>
            <a:r>
              <a:rPr lang="en-US" sz="2200" dirty="0">
                <a:latin typeface="Abadi" panose="020B0604020104020204" pitchFamily="34" charset="0"/>
              </a:rPr>
              <a:t>Pie Chart: For representing variable shares of a whole.</a:t>
            </a:r>
          </a:p>
          <a:p>
            <a:pPr marL="0" indent="0">
              <a:buNone/>
            </a:pPr>
            <a:endParaRPr lang="en-US" sz="2200" dirty="0">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EDA with Data Visualization is:</a:t>
            </a:r>
          </a:p>
          <a:p>
            <a:r>
              <a:rPr lang="en-US" sz="1600" dirty="0">
                <a:solidFill>
                  <a:schemeClr val="accent3">
                    <a:lumMod val="25000"/>
                  </a:schemeClr>
                </a:solidFill>
                <a:latin typeface="Abadi" panose="020B0604020104020204" pitchFamily="34" charset="0"/>
                <a:hlinkClick r:id="rId3"/>
              </a:rPr>
              <a:t>https://github.com/NalinMalla/SpaceX-Falcon9-Cost-Predictor/blob/main/2.2.%20EDA-dataviz.ipynb</a:t>
            </a:r>
            <a:endParaRPr lang="en-US" sz="1600" dirty="0">
              <a:solidFill>
                <a:schemeClr val="accent3">
                  <a:lumMod val="25000"/>
                </a:schemeClr>
              </a:solidFill>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62063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SQL queries were performed:</a:t>
            </a:r>
          </a:p>
          <a:p>
            <a:pPr>
              <a:lnSpc>
                <a:spcPct val="100000"/>
              </a:lnSpc>
              <a:spcBef>
                <a:spcPts val="0"/>
              </a:spcBef>
            </a:pPr>
            <a:r>
              <a:rPr lang="en-US" sz="1800" dirty="0">
                <a:solidFill>
                  <a:schemeClr val="accent3">
                    <a:lumMod val="25000"/>
                  </a:schemeClr>
                </a:solidFill>
                <a:latin typeface="Abadi" panose="020B0604020104020204" pitchFamily="34" charset="0"/>
              </a:rPr>
              <a:t>Selecting unique values using DISTINCT</a:t>
            </a:r>
          </a:p>
          <a:p>
            <a:pPr>
              <a:lnSpc>
                <a:spcPct val="100000"/>
              </a:lnSpc>
              <a:spcBef>
                <a:spcPts val="0"/>
              </a:spcBef>
            </a:pPr>
            <a:r>
              <a:rPr lang="en-US" sz="1800" dirty="0">
                <a:solidFill>
                  <a:schemeClr val="accent3">
                    <a:lumMod val="25000"/>
                  </a:schemeClr>
                </a:solidFill>
                <a:latin typeface="Abadi" panose="020B0604020104020204" pitchFamily="34" charset="0"/>
              </a:rPr>
              <a:t>Using aggregate function like SUM, AVG, COUNT to get basic statistics.</a:t>
            </a:r>
          </a:p>
          <a:p>
            <a:pPr>
              <a:lnSpc>
                <a:spcPct val="100000"/>
              </a:lnSpc>
              <a:spcBef>
                <a:spcPts val="0"/>
              </a:spcBef>
            </a:pPr>
            <a:r>
              <a:rPr lang="en-US" sz="1800" dirty="0">
                <a:solidFill>
                  <a:schemeClr val="accent3">
                    <a:lumMod val="25000"/>
                  </a:schemeClr>
                </a:solidFill>
                <a:latin typeface="Abadi" panose="020B0604020104020204" pitchFamily="34" charset="0"/>
              </a:rPr>
              <a:t>Using LIKE for String comparison</a:t>
            </a:r>
          </a:p>
          <a:p>
            <a:pPr>
              <a:lnSpc>
                <a:spcPct val="100000"/>
              </a:lnSpc>
              <a:spcBef>
                <a:spcPts val="0"/>
              </a:spcBef>
            </a:pPr>
            <a:r>
              <a:rPr lang="en-US" sz="1800" dirty="0">
                <a:solidFill>
                  <a:schemeClr val="accent3">
                    <a:lumMod val="25000"/>
                  </a:schemeClr>
                </a:solidFill>
                <a:latin typeface="Abadi" panose="020B0604020104020204" pitchFamily="34" charset="0"/>
              </a:rPr>
              <a:t>Subqueries and Grouping</a:t>
            </a:r>
          </a:p>
          <a:p>
            <a:pPr>
              <a:lnSpc>
                <a:spcPct val="100000"/>
              </a:lnSpc>
              <a:spcBef>
                <a:spcPts val="0"/>
              </a:spcBef>
            </a:pPr>
            <a:r>
              <a:rPr lang="en-US" sz="1800" dirty="0">
                <a:solidFill>
                  <a:schemeClr val="accent3">
                    <a:lumMod val="25000"/>
                  </a:schemeClr>
                </a:solidFill>
                <a:latin typeface="Abadi" panose="020B0604020104020204" pitchFamily="34" charset="0"/>
              </a:rPr>
              <a:t>Limiting Outcomes</a:t>
            </a:r>
          </a:p>
          <a:p>
            <a:pPr>
              <a:lnSpc>
                <a:spcPct val="100000"/>
              </a:lnSpc>
              <a:spcBef>
                <a:spcPts val="0"/>
              </a:spcBef>
            </a:pPr>
            <a:r>
              <a:rPr lang="en-US" sz="1800" dirty="0">
                <a:solidFill>
                  <a:schemeClr val="accent3">
                    <a:lumMod val="25000"/>
                  </a:schemeClr>
                </a:solidFill>
                <a:latin typeface="Abadi" panose="020B0604020104020204" pitchFamily="34" charset="0"/>
              </a:rPr>
              <a:t>Add the GitHub URL of your completed EDA with SQL notebook, as an external reference and peer-review purpose</a:t>
            </a:r>
          </a:p>
          <a:p>
            <a:pPr marL="0" indent="0">
              <a:lnSpc>
                <a:spcPct val="100000"/>
              </a:lnSpc>
              <a:spcBef>
                <a:spcPts val="0"/>
              </a:spcBef>
              <a:buNone/>
            </a:pPr>
            <a:endParaRPr lang="en-US" sz="18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EDA with SQL is:</a:t>
            </a:r>
          </a:p>
          <a:p>
            <a:r>
              <a:rPr lang="en-US" sz="1600" dirty="0">
                <a:solidFill>
                  <a:schemeClr val="accent3">
                    <a:lumMod val="25000"/>
                  </a:schemeClr>
                </a:solidFill>
                <a:latin typeface="Abadi" panose="020B0604020104020204" pitchFamily="34" charset="0"/>
                <a:hlinkClick r:id="rId3"/>
              </a:rPr>
              <a:t>https://github.com/NalinMalla/SpaceX-Falcon9-Cost-Predictor/blob/main/2.1.%20EDA-SQLite.ipynb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0428"/>
            <a:ext cx="10515600" cy="4775964"/>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operations were performed:</a:t>
            </a:r>
          </a:p>
          <a:p>
            <a:pPr>
              <a:lnSpc>
                <a:spcPct val="100000"/>
              </a:lnSpc>
              <a:spcBef>
                <a:spcPts val="1400"/>
              </a:spcBef>
            </a:pPr>
            <a:r>
              <a:rPr lang="en-US" sz="2000" dirty="0">
                <a:solidFill>
                  <a:schemeClr val="accent3">
                    <a:lumMod val="25000"/>
                  </a:schemeClr>
                </a:solidFill>
                <a:latin typeface="Abadi" panose="020B0604020104020204" pitchFamily="34" charset="0"/>
              </a:rPr>
              <a:t>Marked all launch sites on a map using: </a:t>
            </a:r>
          </a:p>
          <a:p>
            <a:pPr lvl="1">
              <a:lnSpc>
                <a:spcPct val="100000"/>
              </a:lnSpc>
              <a:spcBef>
                <a:spcPts val="0"/>
              </a:spcBef>
            </a:pPr>
            <a:r>
              <a:rPr lang="en-US" sz="1900" dirty="0" err="1">
                <a:solidFill>
                  <a:schemeClr val="accent3">
                    <a:lumMod val="25000"/>
                  </a:schemeClr>
                </a:solidFill>
                <a:latin typeface="Abadi" panose="020B0604020104020204" pitchFamily="34" charset="0"/>
              </a:rPr>
              <a:t>folium.Circle</a:t>
            </a:r>
            <a:r>
              <a:rPr lang="en-US" sz="1900" dirty="0">
                <a:solidFill>
                  <a:schemeClr val="accent3">
                    <a:lumMod val="25000"/>
                  </a:schemeClr>
                </a:solidFill>
                <a:latin typeface="Abadi" panose="020B0604020104020204" pitchFamily="34" charset="0"/>
              </a:rPr>
              <a:t>()</a:t>
            </a:r>
          </a:p>
          <a:p>
            <a:pPr lvl="1">
              <a:lnSpc>
                <a:spcPct val="100000"/>
              </a:lnSpc>
              <a:spcBef>
                <a:spcPts val="0"/>
              </a:spcBef>
            </a:pPr>
            <a:r>
              <a:rPr lang="en-US" sz="1900" dirty="0" err="1">
                <a:solidFill>
                  <a:schemeClr val="accent3">
                    <a:lumMod val="25000"/>
                  </a:schemeClr>
                </a:solidFill>
                <a:latin typeface="Abadi" panose="020B0604020104020204" pitchFamily="34" charset="0"/>
              </a:rPr>
              <a:t>folium.map.Marker</a:t>
            </a:r>
            <a:r>
              <a:rPr lang="en-US" sz="19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Added colored marks for success/failed launches on each launch site using:</a:t>
            </a:r>
          </a:p>
          <a:p>
            <a:pPr lvl="1">
              <a:lnSpc>
                <a:spcPct val="100000"/>
              </a:lnSpc>
              <a:spcBef>
                <a:spcPts val="0"/>
              </a:spcBef>
            </a:pPr>
            <a:r>
              <a:rPr lang="en-US" sz="1900" dirty="0" err="1">
                <a:solidFill>
                  <a:schemeClr val="accent3">
                    <a:lumMod val="25000"/>
                  </a:schemeClr>
                </a:solidFill>
                <a:latin typeface="Abadi" panose="020B0604020104020204" pitchFamily="34" charset="0"/>
              </a:rPr>
              <a:t>folium.plugins.MarkerCluster</a:t>
            </a: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Added polyline between a launch site and coastline near it using:</a:t>
            </a:r>
          </a:p>
          <a:p>
            <a:pPr lvl="1">
              <a:lnSpc>
                <a:spcPct val="100000"/>
              </a:lnSpc>
              <a:spcBef>
                <a:spcPts val="0"/>
              </a:spcBef>
            </a:pPr>
            <a:r>
              <a:rPr lang="en-US" sz="1800" dirty="0" err="1">
                <a:solidFill>
                  <a:schemeClr val="accent3">
                    <a:lumMod val="25000"/>
                  </a:schemeClr>
                </a:solidFill>
                <a:latin typeface="Abadi" panose="020B0604020104020204" pitchFamily="34" charset="0"/>
              </a:rPr>
              <a:t>folium.plugins.MousePosition</a:t>
            </a:r>
            <a:endParaRPr lang="en-US" sz="1800" dirty="0">
              <a:solidFill>
                <a:schemeClr val="accent3">
                  <a:lumMod val="25000"/>
                </a:schemeClr>
              </a:solidFill>
              <a:latin typeface="Abadi" panose="020B0604020104020204" pitchFamily="34" charset="0"/>
            </a:endParaRPr>
          </a:p>
          <a:p>
            <a:pPr lvl="1">
              <a:lnSpc>
                <a:spcPct val="100000"/>
              </a:lnSpc>
              <a:spcBef>
                <a:spcPts val="0"/>
              </a:spcBef>
            </a:pPr>
            <a:r>
              <a:rPr lang="en-US" sz="1800" dirty="0" err="1">
                <a:solidFill>
                  <a:schemeClr val="accent3">
                    <a:lumMod val="25000"/>
                  </a:schemeClr>
                </a:solidFill>
                <a:latin typeface="Abadi" panose="020B0604020104020204" pitchFamily="34" charset="0"/>
              </a:rPr>
              <a:t>folium.features.DivIcon</a:t>
            </a:r>
            <a:endParaRPr lang="en-US" sz="1800" dirty="0">
              <a:solidFill>
                <a:schemeClr val="accent3">
                  <a:lumMod val="25000"/>
                </a:schemeClr>
              </a:solidFill>
              <a:latin typeface="Abadi" panose="020B0604020104020204" pitchFamily="34" charset="0"/>
            </a:endParaRPr>
          </a:p>
          <a:p>
            <a:pPr lvl="1">
              <a:lnSpc>
                <a:spcPct val="100000"/>
              </a:lnSpc>
              <a:spcBef>
                <a:spcPts val="0"/>
              </a:spcBef>
            </a:pPr>
            <a:r>
              <a:rPr lang="en-US" sz="1800" dirty="0" err="1">
                <a:solidFill>
                  <a:schemeClr val="accent3">
                    <a:lumMod val="25000"/>
                  </a:schemeClr>
                </a:solidFill>
                <a:latin typeface="Abadi" panose="020B0604020104020204" pitchFamily="34" charset="0"/>
              </a:rPr>
              <a:t>folium.PolyLine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sz="2400" dirty="0">
                <a:solidFill>
                  <a:schemeClr val="accent3">
                    <a:lumMod val="25000"/>
                  </a:schemeClr>
                </a:solidFill>
                <a:latin typeface="Abadi" panose="020B0604020104020204" pitchFamily="34" charset="0"/>
              </a:rPr>
              <a:t>The </a:t>
            </a:r>
            <a:r>
              <a:rPr lang="en-US" sz="2400" dirty="0" err="1">
                <a:solidFill>
                  <a:schemeClr val="accent3">
                    <a:lumMod val="25000"/>
                  </a:schemeClr>
                </a:solidFill>
                <a:latin typeface="Abadi" panose="020B0604020104020204" pitchFamily="34" charset="0"/>
              </a:rPr>
              <a:t>Jupyter</a:t>
            </a:r>
            <a:r>
              <a:rPr lang="en-US" sz="2400" dirty="0">
                <a:solidFill>
                  <a:schemeClr val="accent3">
                    <a:lumMod val="25000"/>
                  </a:schemeClr>
                </a:solidFill>
                <a:latin typeface="Abadi" panose="020B0604020104020204" pitchFamily="34" charset="0"/>
              </a:rPr>
              <a:t> notebook used for Interactive Map is:</a:t>
            </a:r>
          </a:p>
          <a:p>
            <a:r>
              <a:rPr lang="en-US" sz="1700" dirty="0">
                <a:solidFill>
                  <a:schemeClr val="accent3">
                    <a:lumMod val="25000"/>
                  </a:schemeClr>
                </a:solidFill>
                <a:latin typeface="Abadi" panose="020B0604020104020204" pitchFamily="34" charset="0"/>
                <a:hlinkClick r:id="rId3"/>
              </a:rPr>
              <a:t>https://github.com/NalinMalla/SpaceX-Falcon9-Cost-Predictor/blob/main/3.1.%20Interactive-Viz-Geo-Site_location.ipynb</a:t>
            </a:r>
            <a:endParaRPr lang="en-US" sz="17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8897"/>
            <a:ext cx="10687962" cy="4758066"/>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The following operations were performed:</a:t>
            </a:r>
          </a:p>
          <a:p>
            <a:pPr>
              <a:lnSpc>
                <a:spcPct val="100000"/>
              </a:lnSpc>
              <a:spcBef>
                <a:spcPts val="1400"/>
              </a:spcBef>
            </a:pPr>
            <a:r>
              <a:rPr lang="en-US" sz="2300" dirty="0">
                <a:solidFill>
                  <a:schemeClr val="accent3">
                    <a:lumMod val="25000"/>
                  </a:schemeClr>
                </a:solidFill>
                <a:latin typeface="Abadi" panose="020B0604020104020204" pitchFamily="34" charset="0"/>
              </a:rPr>
              <a:t>Created dash app basic layout which included:</a:t>
            </a:r>
          </a:p>
          <a:p>
            <a:pPr lvl="1">
              <a:lnSpc>
                <a:spcPct val="100000"/>
              </a:lnSpc>
              <a:spcBef>
                <a:spcPts val="1400"/>
              </a:spcBef>
            </a:pPr>
            <a:r>
              <a:rPr lang="en-US" sz="2300" dirty="0">
                <a:solidFill>
                  <a:schemeClr val="accent3">
                    <a:lumMod val="25000"/>
                  </a:schemeClr>
                </a:solidFill>
                <a:latin typeface="Abadi" panose="020B0604020104020204" pitchFamily="34" charset="0"/>
              </a:rPr>
              <a:t>Title using html.H1()</a:t>
            </a:r>
          </a:p>
          <a:p>
            <a:pPr lvl="1">
              <a:lnSpc>
                <a:spcPct val="100000"/>
              </a:lnSpc>
              <a:spcBef>
                <a:spcPts val="1400"/>
              </a:spcBef>
            </a:pPr>
            <a:r>
              <a:rPr lang="en-US" sz="2300" dirty="0">
                <a:solidFill>
                  <a:schemeClr val="accent3">
                    <a:lumMod val="25000"/>
                  </a:schemeClr>
                </a:solidFill>
                <a:latin typeface="Abadi" panose="020B0604020104020204" pitchFamily="34" charset="0"/>
              </a:rPr>
              <a:t>Dropdown Input for launch sites using </a:t>
            </a:r>
            <a:r>
              <a:rPr lang="en-US" sz="2300" dirty="0" err="1">
                <a:solidFill>
                  <a:schemeClr val="accent3">
                    <a:lumMod val="25000"/>
                  </a:schemeClr>
                </a:solidFill>
                <a:latin typeface="Abadi" panose="020B0604020104020204" pitchFamily="34" charset="0"/>
              </a:rPr>
              <a:t>dcc.Dropdown</a:t>
            </a:r>
            <a:r>
              <a:rPr lang="en-US" sz="2300" dirty="0">
                <a:solidFill>
                  <a:schemeClr val="accent3">
                    <a:lumMod val="25000"/>
                  </a:schemeClr>
                </a:solidFill>
                <a:latin typeface="Abadi" panose="020B0604020104020204" pitchFamily="34" charset="0"/>
              </a:rPr>
              <a:t>()</a:t>
            </a:r>
          </a:p>
          <a:p>
            <a:pPr lvl="1">
              <a:lnSpc>
                <a:spcPct val="100000"/>
              </a:lnSpc>
              <a:spcBef>
                <a:spcPts val="1400"/>
              </a:spcBef>
            </a:pPr>
            <a:r>
              <a:rPr lang="en-US" sz="2300" dirty="0">
                <a:solidFill>
                  <a:schemeClr val="accent3">
                    <a:lumMod val="25000"/>
                  </a:schemeClr>
                </a:solidFill>
                <a:latin typeface="Abadi" panose="020B0604020104020204" pitchFamily="34" charset="0"/>
              </a:rPr>
              <a:t>Pie Chart to show the successful launch rates of landing sites using </a:t>
            </a:r>
            <a:r>
              <a:rPr lang="en-US" sz="2300" dirty="0" err="1">
                <a:solidFill>
                  <a:schemeClr val="accent3">
                    <a:lumMod val="25000"/>
                  </a:schemeClr>
                </a:solidFill>
                <a:latin typeface="Abadi" panose="020B0604020104020204" pitchFamily="34" charset="0"/>
              </a:rPr>
              <a:t>dcc.Graph</a:t>
            </a:r>
            <a:r>
              <a:rPr lang="en-US" sz="2300" dirty="0">
                <a:solidFill>
                  <a:schemeClr val="accent3">
                    <a:lumMod val="25000"/>
                  </a:schemeClr>
                </a:solidFill>
                <a:latin typeface="Abadi" panose="020B0604020104020204" pitchFamily="34" charset="0"/>
              </a:rPr>
              <a:t>() and </a:t>
            </a:r>
            <a:r>
              <a:rPr lang="en-US" sz="2300" dirty="0" err="1">
                <a:solidFill>
                  <a:schemeClr val="accent3">
                    <a:lumMod val="25000"/>
                  </a:schemeClr>
                </a:solidFill>
                <a:latin typeface="Abadi" panose="020B0604020104020204" pitchFamily="34" charset="0"/>
              </a:rPr>
              <a:t>px.pie</a:t>
            </a:r>
            <a:r>
              <a:rPr lang="en-US" sz="2300" dirty="0">
                <a:solidFill>
                  <a:schemeClr val="accent3">
                    <a:lumMod val="25000"/>
                  </a:schemeClr>
                </a:solidFill>
                <a:latin typeface="Abadi" panose="020B0604020104020204" pitchFamily="34" charset="0"/>
              </a:rPr>
              <a:t>()</a:t>
            </a:r>
          </a:p>
          <a:p>
            <a:pPr lvl="1">
              <a:lnSpc>
                <a:spcPct val="100000"/>
              </a:lnSpc>
              <a:spcBef>
                <a:spcPts val="1400"/>
              </a:spcBef>
            </a:pPr>
            <a:r>
              <a:rPr lang="en-US" sz="2300" dirty="0">
                <a:solidFill>
                  <a:schemeClr val="accent3">
                    <a:lumMod val="25000"/>
                  </a:schemeClr>
                </a:solidFill>
                <a:latin typeface="Abadi" panose="020B0604020104020204" pitchFamily="34" charset="0"/>
              </a:rPr>
              <a:t>A range slider input for payload range using </a:t>
            </a:r>
            <a:r>
              <a:rPr lang="en-US" sz="2300" dirty="0" err="1">
                <a:solidFill>
                  <a:schemeClr val="accent3">
                    <a:lumMod val="25000"/>
                  </a:schemeClr>
                </a:solidFill>
                <a:latin typeface="Abadi" panose="020B0604020104020204" pitchFamily="34" charset="0"/>
              </a:rPr>
              <a:t>dcc.RangeSlider</a:t>
            </a:r>
            <a:r>
              <a:rPr lang="en-US" sz="2300" dirty="0">
                <a:solidFill>
                  <a:schemeClr val="accent3">
                    <a:lumMod val="25000"/>
                  </a:schemeClr>
                </a:solidFill>
                <a:latin typeface="Abadi" panose="020B0604020104020204" pitchFamily="34" charset="0"/>
              </a:rPr>
              <a:t>()</a:t>
            </a:r>
          </a:p>
          <a:p>
            <a:pPr lvl="1">
              <a:lnSpc>
                <a:spcPct val="100000"/>
              </a:lnSpc>
              <a:spcBef>
                <a:spcPts val="1400"/>
              </a:spcBef>
            </a:pPr>
            <a:r>
              <a:rPr lang="en-US" sz="2300" dirty="0">
                <a:solidFill>
                  <a:schemeClr val="accent3">
                    <a:lumMod val="25000"/>
                  </a:schemeClr>
                </a:solidFill>
                <a:latin typeface="Abadi" panose="020B0604020104020204" pitchFamily="34" charset="0"/>
              </a:rPr>
              <a:t>Scatter Plot to show the correlation between payload and launch success using </a:t>
            </a:r>
            <a:r>
              <a:rPr lang="en-US" sz="2300" dirty="0" err="1">
                <a:solidFill>
                  <a:schemeClr val="accent3">
                    <a:lumMod val="25000"/>
                  </a:schemeClr>
                </a:solidFill>
                <a:latin typeface="Abadi" panose="020B0604020104020204" pitchFamily="34" charset="0"/>
              </a:rPr>
              <a:t>dcc.Graph</a:t>
            </a:r>
            <a:r>
              <a:rPr lang="en-US" sz="2300" dirty="0">
                <a:solidFill>
                  <a:schemeClr val="accent3">
                    <a:lumMod val="25000"/>
                  </a:schemeClr>
                </a:solidFill>
                <a:latin typeface="Abadi" panose="020B0604020104020204" pitchFamily="34" charset="0"/>
              </a:rPr>
              <a:t>() and </a:t>
            </a:r>
            <a:r>
              <a:rPr lang="en-US" sz="2300" dirty="0" err="1">
                <a:solidFill>
                  <a:schemeClr val="accent3">
                    <a:lumMod val="25000"/>
                  </a:schemeClr>
                </a:solidFill>
                <a:latin typeface="Abadi" panose="020B0604020104020204" pitchFamily="34" charset="0"/>
              </a:rPr>
              <a:t>px.scatter</a:t>
            </a:r>
            <a:r>
              <a:rPr lang="en-US" sz="2300" dirty="0">
                <a:solidFill>
                  <a:schemeClr val="accent3">
                    <a:lumMod val="25000"/>
                  </a:schemeClr>
                </a:solidFill>
                <a:latin typeface="Abadi" panose="020B0604020104020204" pitchFamily="34" charset="0"/>
              </a:rPr>
              <a:t>()</a:t>
            </a:r>
          </a:p>
          <a:p>
            <a:pPr>
              <a:lnSpc>
                <a:spcPct val="100000"/>
              </a:lnSpc>
              <a:spcBef>
                <a:spcPts val="1400"/>
              </a:spcBef>
            </a:pPr>
            <a:r>
              <a:rPr lang="en-US" sz="2300" dirty="0">
                <a:solidFill>
                  <a:schemeClr val="accent3">
                    <a:lumMod val="25000"/>
                  </a:schemeClr>
                </a:solidFill>
                <a:latin typeface="Abadi" panose="020B0604020104020204" pitchFamily="34" charset="0"/>
              </a:rPr>
              <a:t>Add a callback function for `site-dropdown` as input, `success-pie-chart` as output.</a:t>
            </a:r>
          </a:p>
          <a:p>
            <a:pPr>
              <a:lnSpc>
                <a:spcPct val="100000"/>
              </a:lnSpc>
              <a:spcBef>
                <a:spcPts val="1400"/>
              </a:spcBef>
            </a:pPr>
            <a:r>
              <a:rPr lang="en-US" sz="2300" dirty="0">
                <a:solidFill>
                  <a:schemeClr val="accent3">
                    <a:lumMod val="25000"/>
                  </a:schemeClr>
                </a:solidFill>
                <a:latin typeface="Abadi" panose="020B0604020104020204" pitchFamily="34" charset="0"/>
              </a:rPr>
              <a:t>Add a callback function for `site-dropdown` and `payload-slider` as inputs, `success-payload-scatter-chart` as output.</a:t>
            </a:r>
          </a:p>
          <a:p>
            <a:pPr>
              <a:lnSpc>
                <a:spcPct val="100000"/>
              </a:lnSpc>
              <a:spcBef>
                <a:spcPts val="1400"/>
              </a:spcBef>
            </a:pPr>
            <a:endParaRPr lang="en-US" sz="2300" dirty="0">
              <a:solidFill>
                <a:schemeClr val="accent3">
                  <a:lumMod val="25000"/>
                </a:schemeClr>
              </a:solidFill>
              <a:latin typeface="Abadi" panose="020B0604020104020204" pitchFamily="34" charset="0"/>
            </a:endParaRPr>
          </a:p>
          <a:p>
            <a:pPr marL="0" indent="0">
              <a:buNone/>
            </a:pPr>
            <a:r>
              <a:rPr lang="en-US" sz="2600" dirty="0">
                <a:solidFill>
                  <a:schemeClr val="accent3">
                    <a:lumMod val="25000"/>
                  </a:schemeClr>
                </a:solidFill>
                <a:latin typeface="Abadi" panose="020B0604020104020204" pitchFamily="34" charset="0"/>
              </a:rPr>
              <a:t>The </a:t>
            </a:r>
            <a:r>
              <a:rPr lang="en-US" sz="2600" dirty="0" err="1">
                <a:solidFill>
                  <a:schemeClr val="accent3">
                    <a:lumMod val="25000"/>
                  </a:schemeClr>
                </a:solidFill>
                <a:latin typeface="Abadi" panose="020B0604020104020204" pitchFamily="34" charset="0"/>
              </a:rPr>
              <a:t>Jupyter</a:t>
            </a:r>
            <a:r>
              <a:rPr lang="en-US" sz="2600" dirty="0">
                <a:solidFill>
                  <a:schemeClr val="accent3">
                    <a:lumMod val="25000"/>
                  </a:schemeClr>
                </a:solidFill>
                <a:latin typeface="Abadi" panose="020B0604020104020204" pitchFamily="34" charset="0"/>
              </a:rPr>
              <a:t> notebook used for Dashboard App is:</a:t>
            </a:r>
          </a:p>
          <a:p>
            <a:r>
              <a:rPr lang="en-US" sz="2300" dirty="0">
                <a:solidFill>
                  <a:schemeClr val="accent3">
                    <a:lumMod val="25000"/>
                  </a:schemeClr>
                </a:solidFill>
                <a:latin typeface="Abadi" panose="020B0604020104020204" pitchFamily="34" charset="0"/>
                <a:hlinkClick r:id="rId3"/>
              </a:rPr>
              <a:t>https://github.com/NalinMalla/SpaceX-Falcon9-Cost-Predictor/blob/main/3.2.%20Spacex_Dash_App.py</a:t>
            </a:r>
            <a:endParaRPr lang="en-US" sz="23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46898425-6721-F7E1-FE06-DB2E96701625}"/>
              </a:ext>
            </a:extLst>
          </p:cNvPr>
          <p:cNvPicPr>
            <a:picLocks noChangeAspect="1"/>
          </p:cNvPicPr>
          <p:nvPr/>
        </p:nvPicPr>
        <p:blipFill>
          <a:blip r:embed="rId3"/>
          <a:stretch>
            <a:fillRect/>
          </a:stretch>
        </p:blipFill>
        <p:spPr>
          <a:xfrm>
            <a:off x="975782" y="1462878"/>
            <a:ext cx="5120218" cy="4719379"/>
          </a:xfrm>
          <a:prstGeom prst="rect">
            <a:avLst/>
          </a:prstGeom>
        </p:spPr>
      </p:pic>
      <p:sp>
        <p:nvSpPr>
          <p:cNvPr id="10" name="TextBox 9">
            <a:extLst>
              <a:ext uri="{FF2B5EF4-FFF2-40B4-BE49-F238E27FC236}">
                <a16:creationId xmlns:a16="http://schemas.microsoft.com/office/drawing/2014/main" id="{525CF4EA-9A4E-C093-D9E0-38A04A94AC65}"/>
              </a:ext>
            </a:extLst>
          </p:cNvPr>
          <p:cNvSpPr txBox="1"/>
          <p:nvPr/>
        </p:nvSpPr>
        <p:spPr>
          <a:xfrm>
            <a:off x="6301772" y="1643896"/>
            <a:ext cx="4826000" cy="2031325"/>
          </a:xfrm>
          <a:prstGeom prst="rect">
            <a:avLst/>
          </a:prstGeom>
          <a:noFill/>
        </p:spPr>
        <p:txBody>
          <a:bodyPr wrap="square">
            <a:spAutoFit/>
          </a:bodyPr>
          <a:lstStyle/>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Predictive Analysis is:</a:t>
            </a:r>
          </a:p>
          <a:p>
            <a:pPr marL="285750" indent="-285750">
              <a:buFont typeface="Arial" panose="020B0604020202020204" pitchFamily="34" charset="0"/>
              <a:buChar char="•"/>
            </a:pPr>
            <a:r>
              <a:rPr lang="en-US" sz="1600" dirty="0">
                <a:solidFill>
                  <a:schemeClr val="accent3">
                    <a:lumMod val="25000"/>
                  </a:schemeClr>
                </a:solidFill>
                <a:latin typeface="Abadi" panose="020B0604020104020204" pitchFamily="34" charset="0"/>
                <a:hlinkClick r:id="rId4"/>
              </a:rPr>
              <a:t>https://github.com/NalinMalla/SpaceX-Falcon9-Cost-Predictor/blob/main/4.%20Machine_Learning_Prediction.ipynb</a:t>
            </a:r>
            <a:endParaRPr lang="en-US" sz="1600" dirty="0">
              <a:solidFill>
                <a:schemeClr val="accent3">
                  <a:lumMod val="25000"/>
                </a:schemeClr>
              </a:solidFill>
              <a:latin typeface="Abadi" panose="020B0604020104020204" pitchFamily="34" charset="0"/>
            </a:endParaRPr>
          </a:p>
          <a:p>
            <a:pPr marL="285750" indent="-285750">
              <a:buFont typeface="Arial" panose="020B0604020202020204" pitchFamily="34" charset="0"/>
              <a:buChar char="•"/>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2528"/>
            <a:ext cx="3020038" cy="3670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 which are:</a:t>
            </a:r>
          </a:p>
          <a:p>
            <a:pPr>
              <a:lnSpc>
                <a:spcPct val="100000"/>
              </a:lnSpc>
              <a:spcBef>
                <a:spcPts val="1400"/>
              </a:spcBef>
            </a:pPr>
            <a:r>
              <a:rPr lang="en-US" sz="2000" b="1" dirty="0">
                <a:solidFill>
                  <a:schemeClr val="accent3">
                    <a:lumMod val="25000"/>
                  </a:schemeClr>
                </a:solidFill>
                <a:latin typeface="Abadi" panose="020B0604020104020204" pitchFamily="34" charset="0"/>
              </a:rPr>
              <a:t>Used Most Frequently:</a:t>
            </a:r>
            <a:r>
              <a:rPr lang="en-US" sz="2000" dirty="0">
                <a:solidFill>
                  <a:schemeClr val="accent3">
                    <a:lumMod val="25000"/>
                  </a:schemeClr>
                </a:solidFill>
                <a:latin typeface="Abadi" panose="020B0604020104020204" pitchFamily="34" charset="0"/>
              </a:rPr>
              <a:t> CCAFS SLC 40</a:t>
            </a:r>
          </a:p>
          <a:p>
            <a:pPr>
              <a:lnSpc>
                <a:spcPct val="100000"/>
              </a:lnSpc>
              <a:spcBef>
                <a:spcPts val="1400"/>
              </a:spcBef>
            </a:pPr>
            <a:r>
              <a:rPr lang="en-US" sz="2000" b="1" dirty="0">
                <a:solidFill>
                  <a:schemeClr val="accent3">
                    <a:lumMod val="25000"/>
                  </a:schemeClr>
                </a:solidFill>
                <a:latin typeface="Abadi" panose="020B0604020104020204" pitchFamily="34" charset="0"/>
              </a:rPr>
              <a:t>Used Least Frequently:</a:t>
            </a:r>
            <a:r>
              <a:rPr lang="en-US" sz="2000" dirty="0">
                <a:solidFill>
                  <a:schemeClr val="accent3">
                    <a:lumMod val="25000"/>
                  </a:schemeClr>
                </a:solidFill>
                <a:latin typeface="Abadi" panose="020B0604020104020204" pitchFamily="34" charset="0"/>
              </a:rPr>
              <a:t> VAFB SLC 4E</a:t>
            </a:r>
          </a:p>
          <a:p>
            <a:pPr>
              <a:lnSpc>
                <a:spcPct val="100000"/>
              </a:lnSpc>
              <a:spcBef>
                <a:spcPts val="1400"/>
              </a:spcBef>
            </a:pPr>
            <a:r>
              <a:rPr lang="en-US" sz="2000" b="1" dirty="0">
                <a:solidFill>
                  <a:schemeClr val="accent3">
                    <a:lumMod val="25000"/>
                  </a:schemeClr>
                </a:solidFill>
                <a:latin typeface="Abadi" panose="020B0604020104020204" pitchFamily="34" charset="0"/>
              </a:rPr>
              <a:t>Newly Used: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KSC LC 39A </a:t>
            </a:r>
          </a:p>
          <a:p>
            <a:pPr>
              <a:lnSpc>
                <a:spcPct val="100000"/>
              </a:lnSpc>
              <a:spcBef>
                <a:spcPts val="1400"/>
              </a:spcBef>
            </a:pPr>
            <a:r>
              <a:rPr lang="en-US" sz="2000" b="1" dirty="0">
                <a:solidFill>
                  <a:schemeClr val="accent3">
                    <a:lumMod val="25000"/>
                  </a:schemeClr>
                </a:solidFill>
                <a:latin typeface="Abadi" panose="020B0604020104020204" pitchFamily="34" charset="0"/>
              </a:rPr>
              <a:t>Recently Unused: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VAFB SLC 4E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C6DFA2E7-C7EA-9898-AF52-18C51C2E0BE3}"/>
              </a:ext>
            </a:extLst>
          </p:cNvPr>
          <p:cNvPicPr>
            <a:picLocks noChangeAspect="1"/>
          </p:cNvPicPr>
          <p:nvPr/>
        </p:nvPicPr>
        <p:blipFill>
          <a:blip r:embed="rId3"/>
          <a:stretch>
            <a:fillRect/>
          </a:stretch>
        </p:blipFill>
        <p:spPr>
          <a:xfrm>
            <a:off x="3790049" y="1470222"/>
            <a:ext cx="7955915" cy="455535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855EF41F-B67D-CB7F-9631-2BD684ED8ED7}"/>
              </a:ext>
            </a:extLst>
          </p:cNvPr>
          <p:cNvPicPr>
            <a:picLocks noChangeAspect="1"/>
          </p:cNvPicPr>
          <p:nvPr/>
        </p:nvPicPr>
        <p:blipFill>
          <a:blip r:embed="rId3"/>
          <a:stretch>
            <a:fillRect/>
          </a:stretch>
        </p:blipFill>
        <p:spPr>
          <a:xfrm>
            <a:off x="3926786" y="1370890"/>
            <a:ext cx="7647972" cy="4720723"/>
          </a:xfrm>
          <a:prstGeom prst="rect">
            <a:avLst/>
          </a:prstGeom>
        </p:spPr>
      </p:pic>
      <p:sp>
        <p:nvSpPr>
          <p:cNvPr id="9" name="Content Placeholder 2">
            <a:extLst>
              <a:ext uri="{FF2B5EF4-FFF2-40B4-BE49-F238E27FC236}">
                <a16:creationId xmlns:a16="http://schemas.microsoft.com/office/drawing/2014/main" id="{92022F1A-CBA4-FA28-9C41-C1315A309FA3}"/>
              </a:ext>
            </a:extLst>
          </p:cNvPr>
          <p:cNvSpPr txBox="1">
            <a:spLocks/>
          </p:cNvSpPr>
          <p:nvPr/>
        </p:nvSpPr>
        <p:spPr>
          <a:xfrm>
            <a:off x="906748" y="1742422"/>
            <a:ext cx="3020038" cy="41757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Launch Site which are used for:</a:t>
            </a:r>
          </a:p>
          <a:p>
            <a:pPr>
              <a:lnSpc>
                <a:spcPct val="100000"/>
              </a:lnSpc>
              <a:spcBef>
                <a:spcPts val="1400"/>
              </a:spcBef>
            </a:pPr>
            <a:r>
              <a:rPr lang="en-US" sz="2000" b="1" dirty="0">
                <a:solidFill>
                  <a:schemeClr val="accent3">
                    <a:lumMod val="25000"/>
                  </a:schemeClr>
                </a:solidFill>
                <a:latin typeface="Abadi" panose="020B0604020104020204" pitchFamily="34" charset="0"/>
              </a:rPr>
              <a:t>Heavy &amp; Light Payloads</a:t>
            </a:r>
          </a:p>
          <a:p>
            <a:pPr lvl="1">
              <a:lnSpc>
                <a:spcPct val="100000"/>
              </a:lnSpc>
              <a:spcBef>
                <a:spcPts val="0"/>
              </a:spcBef>
            </a:pPr>
            <a:r>
              <a:rPr lang="en-US" sz="1800" dirty="0">
                <a:solidFill>
                  <a:schemeClr val="accent3">
                    <a:lumMod val="25000"/>
                  </a:schemeClr>
                </a:solidFill>
                <a:latin typeface="Abadi" panose="020B0604020104020204" pitchFamily="34" charset="0"/>
              </a:rPr>
              <a:t>CCAFS SLC 40</a:t>
            </a:r>
          </a:p>
          <a:p>
            <a:pPr lvl="1">
              <a:lnSpc>
                <a:spcPct val="100000"/>
              </a:lnSpc>
              <a:spcBef>
                <a:spcPts val="0"/>
              </a:spcBef>
            </a:pPr>
            <a:r>
              <a:rPr lang="en-US" sz="2000" dirty="0">
                <a:solidFill>
                  <a:schemeClr val="accent3">
                    <a:lumMod val="25000"/>
                  </a:schemeClr>
                </a:solidFill>
                <a:latin typeface="Abadi" panose="020B0604020104020204" pitchFamily="34" charset="0"/>
              </a:rPr>
              <a:t>KSC LC 39A </a:t>
            </a:r>
          </a:p>
          <a:p>
            <a:pPr>
              <a:lnSpc>
                <a:spcPct val="100000"/>
              </a:lnSpc>
              <a:spcBef>
                <a:spcPts val="1400"/>
              </a:spcBef>
            </a:pPr>
            <a:r>
              <a:rPr lang="en-US" sz="2000" b="1" dirty="0">
                <a:solidFill>
                  <a:schemeClr val="accent3">
                    <a:lumMod val="25000"/>
                  </a:schemeClr>
                </a:solidFill>
                <a:latin typeface="Abadi" panose="020B0604020104020204" pitchFamily="34" charset="0"/>
              </a:rPr>
              <a:t>Only Light Payloads </a:t>
            </a:r>
            <a:br>
              <a:rPr lang="en-US" sz="2200" b="1"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(Less than 10000kg): </a:t>
            </a:r>
          </a:p>
          <a:p>
            <a:pPr lvl="1">
              <a:lnSpc>
                <a:spcPct val="100000"/>
              </a:lnSpc>
              <a:spcBef>
                <a:spcPts val="0"/>
              </a:spcBef>
            </a:pPr>
            <a:r>
              <a:rPr lang="en-US" sz="2000" dirty="0">
                <a:solidFill>
                  <a:schemeClr val="accent3">
                    <a:lumMod val="25000"/>
                  </a:schemeClr>
                </a:solidFill>
                <a:latin typeface="Abadi" panose="020B0604020104020204" pitchFamily="34" charset="0"/>
              </a:rPr>
              <a:t>VAFB SLC 4E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5798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EDE7461-ACED-F998-8DC4-66E77A986742}"/>
              </a:ext>
            </a:extLst>
          </p:cNvPr>
          <p:cNvPicPr>
            <a:picLocks noChangeAspect="1"/>
          </p:cNvPicPr>
          <p:nvPr/>
        </p:nvPicPr>
        <p:blipFill>
          <a:blip r:embed="rId3"/>
          <a:stretch>
            <a:fillRect/>
          </a:stretch>
        </p:blipFill>
        <p:spPr>
          <a:xfrm>
            <a:off x="5964165" y="1615440"/>
            <a:ext cx="5457825" cy="4415560"/>
          </a:xfrm>
          <a:prstGeom prst="rect">
            <a:avLst/>
          </a:prstGeom>
        </p:spPr>
      </p:pic>
      <p:sp>
        <p:nvSpPr>
          <p:cNvPr id="7" name="Content Placeholder 2">
            <a:extLst>
              <a:ext uri="{FF2B5EF4-FFF2-40B4-BE49-F238E27FC236}">
                <a16:creationId xmlns:a16="http://schemas.microsoft.com/office/drawing/2014/main" id="{036BF64B-DF25-CAA0-B95A-8D749AC2DD92}"/>
              </a:ext>
            </a:extLst>
          </p:cNvPr>
          <p:cNvSpPr txBox="1">
            <a:spLocks/>
          </p:cNvSpPr>
          <p:nvPr/>
        </p:nvSpPr>
        <p:spPr>
          <a:xfrm>
            <a:off x="770010" y="3505200"/>
            <a:ext cx="4807829" cy="22808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DFED15E0-8A47-B0C8-C7DB-AC78B25B56C2}"/>
              </a:ext>
            </a:extLst>
          </p:cNvPr>
          <p:cNvSpPr txBox="1"/>
          <p:nvPr/>
        </p:nvSpPr>
        <p:spPr>
          <a:xfrm>
            <a:off x="1018507" y="1638625"/>
            <a:ext cx="4559332" cy="3421449"/>
          </a:xfrm>
          <a:prstGeom prst="rect">
            <a:avLst/>
          </a:prstGeom>
          <a:noFill/>
        </p:spPr>
        <p:txBody>
          <a:bodyPr wrap="square">
            <a:sp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Most Successful Orbit Type: </a:t>
            </a:r>
            <a:r>
              <a:rPr lang="en-US" sz="2200" dirty="0">
                <a:solidFill>
                  <a:schemeClr val="accent3">
                    <a:lumMod val="25000"/>
                  </a:schemeClr>
                </a:solidFill>
                <a:latin typeface="Abadi" panose="020B0604020104020204" pitchFamily="34" charset="0"/>
              </a:rPr>
              <a:t>VLEO </a:t>
            </a:r>
          </a:p>
          <a:p>
            <a:pPr marL="742950" lvl="1" indent="-285750">
              <a:buFont typeface="Arial" panose="020B0604020202020204" pitchFamily="34" charset="0"/>
              <a:buChar char="•"/>
            </a:pPr>
            <a:r>
              <a:rPr lang="en-US" b="1" dirty="0">
                <a:solidFill>
                  <a:schemeClr val="accent3">
                    <a:lumMod val="25000"/>
                  </a:schemeClr>
                </a:solidFill>
                <a:latin typeface="Abadi" panose="020B0604020104020204" pitchFamily="34" charset="0"/>
              </a:rPr>
              <a:t>Success Rate: </a:t>
            </a:r>
            <a:r>
              <a:rPr lang="en-US" dirty="0">
                <a:solidFill>
                  <a:schemeClr val="accent3">
                    <a:lumMod val="25000"/>
                  </a:schemeClr>
                </a:solidFill>
                <a:latin typeface="Abadi" panose="020B0604020104020204" pitchFamily="34" charset="0"/>
              </a:rPr>
              <a:t>85.7%</a:t>
            </a:r>
          </a:p>
          <a:p>
            <a:pPr marL="742950" lvl="1" indent="-285750">
              <a:buFont typeface="Arial" panose="020B0604020202020204" pitchFamily="34" charset="0"/>
              <a:buChar char="•"/>
            </a:pPr>
            <a:r>
              <a:rPr lang="en-US" b="1" dirty="0">
                <a:solidFill>
                  <a:schemeClr val="accent3">
                    <a:lumMod val="25000"/>
                  </a:schemeClr>
                </a:solidFill>
                <a:latin typeface="Abadi" panose="020B0604020104020204" pitchFamily="34" charset="0"/>
              </a:rPr>
              <a:t>No. of flights:</a:t>
            </a:r>
            <a:r>
              <a:rPr lang="en-US" dirty="0">
                <a:solidFill>
                  <a:schemeClr val="accent3">
                    <a:lumMod val="25000"/>
                  </a:schemeClr>
                </a:solidFill>
                <a:latin typeface="Abadi" panose="020B0604020104020204" pitchFamily="34" charset="0"/>
              </a:rPr>
              <a:t> 14 (3</a:t>
            </a:r>
            <a:r>
              <a:rPr lang="en-US" baseline="30000" dirty="0">
                <a:solidFill>
                  <a:schemeClr val="accent3">
                    <a:lumMod val="25000"/>
                  </a:schemeClr>
                </a:solidFill>
                <a:latin typeface="Abadi" panose="020B0604020104020204" pitchFamily="34" charset="0"/>
              </a:rPr>
              <a:t>rd</a:t>
            </a:r>
            <a:r>
              <a:rPr lang="en-US" dirty="0">
                <a:solidFill>
                  <a:schemeClr val="accent3">
                    <a:lumMod val="25000"/>
                  </a:schemeClr>
                </a:solidFill>
                <a:latin typeface="Abadi" panose="020B0604020104020204" pitchFamily="34" charset="0"/>
              </a:rPr>
              <a:t> highest)</a:t>
            </a:r>
          </a:p>
          <a:p>
            <a:pPr lvl="1">
              <a:spcBef>
                <a:spcPts val="1400"/>
              </a:spcBef>
            </a:pPr>
            <a:endParaRPr lang="en-US" sz="1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Unusable Orbit Data </a:t>
            </a:r>
            <a:r>
              <a:rPr lang="en-US" sz="2200" dirty="0">
                <a:solidFill>
                  <a:schemeClr val="accent3">
                    <a:lumMod val="25000"/>
                  </a:schemeClr>
                </a:solidFill>
                <a:latin typeface="Abadi" panose="020B0604020104020204" pitchFamily="34" charset="0"/>
              </a:rPr>
              <a:t>(Distorted due to low number of flights):</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ES-L1 (1 flight)</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GEO (1 flight)</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HEO (1 flight)</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SO (1 flight)</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SSO (5 flights)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39F9282-CB5D-0FC7-6662-DFD1A7A5A4D6}"/>
              </a:ext>
            </a:extLst>
          </p:cNvPr>
          <p:cNvPicPr>
            <a:picLocks noChangeAspect="1"/>
          </p:cNvPicPr>
          <p:nvPr/>
        </p:nvPicPr>
        <p:blipFill>
          <a:blip r:embed="rId3"/>
          <a:stretch>
            <a:fillRect/>
          </a:stretch>
        </p:blipFill>
        <p:spPr>
          <a:xfrm>
            <a:off x="4013200" y="1382255"/>
            <a:ext cx="7680324" cy="4643317"/>
          </a:xfrm>
          <a:prstGeom prst="rect">
            <a:avLst/>
          </a:prstGeom>
        </p:spPr>
      </p:pic>
      <p:sp>
        <p:nvSpPr>
          <p:cNvPr id="7" name="Content Placeholder 2">
            <a:extLst>
              <a:ext uri="{FF2B5EF4-FFF2-40B4-BE49-F238E27FC236}">
                <a16:creationId xmlns:a16="http://schemas.microsoft.com/office/drawing/2014/main" id="{18FBFE38-D417-F83E-7415-387C11558053}"/>
              </a:ext>
            </a:extLst>
          </p:cNvPr>
          <p:cNvSpPr txBox="1">
            <a:spLocks/>
          </p:cNvSpPr>
          <p:nvPr/>
        </p:nvSpPr>
        <p:spPr>
          <a:xfrm>
            <a:off x="881771" y="1382749"/>
            <a:ext cx="3020038" cy="5231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400" dirty="0">
                <a:solidFill>
                  <a:schemeClr val="accent3">
                    <a:lumMod val="25000"/>
                  </a:schemeClr>
                </a:solidFill>
                <a:latin typeface="Abadi" panose="020B0604020104020204" pitchFamily="34" charset="0"/>
              </a:rPr>
              <a:t>Orbits which are:</a:t>
            </a:r>
          </a:p>
          <a:p>
            <a:pPr>
              <a:lnSpc>
                <a:spcPct val="110000"/>
              </a:lnSpc>
              <a:spcBef>
                <a:spcPts val="1400"/>
              </a:spcBef>
            </a:pPr>
            <a:r>
              <a:rPr lang="en-US" sz="2200" b="1" dirty="0">
                <a:solidFill>
                  <a:schemeClr val="accent3">
                    <a:lumMod val="25000"/>
                  </a:schemeClr>
                </a:solidFill>
                <a:latin typeface="Abadi" panose="020B0604020104020204" pitchFamily="34" charset="0"/>
              </a:rPr>
              <a:t>Used Most Frequently:</a:t>
            </a:r>
            <a:r>
              <a:rPr lang="en-US" sz="2200" dirty="0">
                <a:solidFill>
                  <a:schemeClr val="accent3">
                    <a:lumMod val="25000"/>
                  </a:schemeClr>
                </a:solidFill>
                <a:latin typeface="Abadi" panose="020B0604020104020204" pitchFamily="34" charset="0"/>
              </a:rPr>
              <a:t> </a:t>
            </a:r>
          </a:p>
          <a:p>
            <a:pPr lvl="1">
              <a:lnSpc>
                <a:spcPct val="110000"/>
              </a:lnSpc>
              <a:spcBef>
                <a:spcPts val="0"/>
              </a:spcBef>
            </a:pPr>
            <a:r>
              <a:rPr lang="en-US" sz="1900" dirty="0">
                <a:solidFill>
                  <a:schemeClr val="accent3">
                    <a:lumMod val="25000"/>
                  </a:schemeClr>
                </a:solidFill>
                <a:latin typeface="Abadi" panose="020B0604020104020204" pitchFamily="34" charset="0"/>
              </a:rPr>
              <a:t>GTO (27 flights)</a:t>
            </a:r>
          </a:p>
          <a:p>
            <a:pPr lvl="1">
              <a:lnSpc>
                <a:spcPct val="110000"/>
              </a:lnSpc>
              <a:spcBef>
                <a:spcPts val="0"/>
              </a:spcBef>
            </a:pPr>
            <a:r>
              <a:rPr lang="en-US" sz="1900" dirty="0">
                <a:solidFill>
                  <a:schemeClr val="accent3">
                    <a:lumMod val="25000"/>
                  </a:schemeClr>
                </a:solidFill>
                <a:latin typeface="Abadi" panose="020B0604020104020204" pitchFamily="34" charset="0"/>
              </a:rPr>
              <a:t>ISS (21 flights)</a:t>
            </a:r>
          </a:p>
          <a:p>
            <a:pPr>
              <a:lnSpc>
                <a:spcPct val="100000"/>
              </a:lnSpc>
              <a:spcBef>
                <a:spcPts val="1400"/>
              </a:spcBef>
            </a:pPr>
            <a:r>
              <a:rPr lang="en-US" sz="2200" b="1" dirty="0">
                <a:solidFill>
                  <a:schemeClr val="accent3">
                    <a:lumMod val="25000"/>
                  </a:schemeClr>
                </a:solidFill>
                <a:latin typeface="Abadi" panose="020B0604020104020204" pitchFamily="34" charset="0"/>
              </a:rPr>
              <a:t>Used Most Frequently in Recent Times: </a:t>
            </a:r>
          </a:p>
          <a:p>
            <a:pPr lvl="1">
              <a:lnSpc>
                <a:spcPct val="100000"/>
              </a:lnSpc>
              <a:spcBef>
                <a:spcPts val="0"/>
              </a:spcBef>
            </a:pPr>
            <a:r>
              <a:rPr lang="en-US" sz="1900" dirty="0">
                <a:solidFill>
                  <a:schemeClr val="accent3">
                    <a:lumMod val="25000"/>
                  </a:schemeClr>
                </a:solidFill>
                <a:latin typeface="Abadi" panose="020B0604020104020204" pitchFamily="34" charset="0"/>
              </a:rPr>
              <a:t>VLEO (14 flights)</a:t>
            </a:r>
          </a:p>
          <a:p>
            <a:pPr>
              <a:lnSpc>
                <a:spcPct val="100000"/>
              </a:lnSpc>
              <a:spcBef>
                <a:spcPts val="1400"/>
              </a:spcBef>
            </a:pPr>
            <a:r>
              <a:rPr lang="en-US" sz="2200" b="1" dirty="0">
                <a:solidFill>
                  <a:schemeClr val="accent3">
                    <a:lumMod val="25000"/>
                  </a:schemeClr>
                </a:solidFill>
                <a:latin typeface="Abadi" panose="020B0604020104020204" pitchFamily="34" charset="0"/>
              </a:rPr>
              <a:t>Used Only Once:</a:t>
            </a:r>
          </a:p>
          <a:p>
            <a:pPr marL="742950" lvl="1" indent="-285750">
              <a:spcBef>
                <a:spcPts val="0"/>
              </a:spcBef>
              <a:buFont typeface="Arial" panose="020B0604020202020204" pitchFamily="34" charset="0"/>
              <a:buChar char="•"/>
            </a:pPr>
            <a:r>
              <a:rPr lang="en-US" sz="1900" dirty="0">
                <a:solidFill>
                  <a:schemeClr val="accent3">
                    <a:lumMod val="25000"/>
                  </a:schemeClr>
                </a:solidFill>
                <a:latin typeface="Abadi" panose="020B0604020104020204" pitchFamily="34" charset="0"/>
              </a:rPr>
              <a:t>ES-L1 </a:t>
            </a:r>
          </a:p>
          <a:p>
            <a:pPr marL="742950" lvl="1" indent="-285750">
              <a:spcBef>
                <a:spcPts val="0"/>
              </a:spcBef>
              <a:buFont typeface="Arial" panose="020B0604020202020204" pitchFamily="34" charset="0"/>
              <a:buChar char="•"/>
            </a:pPr>
            <a:r>
              <a:rPr lang="en-US" sz="1900" dirty="0">
                <a:solidFill>
                  <a:schemeClr val="accent3">
                    <a:lumMod val="25000"/>
                  </a:schemeClr>
                </a:solidFill>
                <a:latin typeface="Abadi" panose="020B0604020104020204" pitchFamily="34" charset="0"/>
              </a:rPr>
              <a:t>GEO</a:t>
            </a:r>
          </a:p>
          <a:p>
            <a:pPr marL="742950" lvl="1" indent="-285750">
              <a:spcBef>
                <a:spcPts val="0"/>
              </a:spcBef>
              <a:buFont typeface="Arial" panose="020B0604020202020204" pitchFamily="34" charset="0"/>
              <a:buChar char="•"/>
            </a:pPr>
            <a:r>
              <a:rPr lang="en-US" sz="1900" dirty="0">
                <a:solidFill>
                  <a:schemeClr val="accent3">
                    <a:lumMod val="25000"/>
                  </a:schemeClr>
                </a:solidFill>
                <a:latin typeface="Abadi" panose="020B0604020104020204" pitchFamily="34" charset="0"/>
              </a:rPr>
              <a:t>HEO</a:t>
            </a:r>
          </a:p>
          <a:p>
            <a:pPr marL="742950" lvl="1" indent="-285750">
              <a:spcBef>
                <a:spcPts val="0"/>
              </a:spcBef>
              <a:buFont typeface="Arial" panose="020B0604020202020204" pitchFamily="34" charset="0"/>
              <a:buChar char="•"/>
            </a:pPr>
            <a:r>
              <a:rPr lang="en-US" sz="1900" dirty="0">
                <a:solidFill>
                  <a:schemeClr val="accent3">
                    <a:lumMod val="25000"/>
                  </a:schemeClr>
                </a:solidFill>
                <a:latin typeface="Abadi" panose="020B0604020104020204" pitchFamily="34" charset="0"/>
              </a:rPr>
              <a:t>SO</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2691989-11F4-C3C6-3FDF-8DC0B4D6F88A}"/>
              </a:ext>
            </a:extLst>
          </p:cNvPr>
          <p:cNvPicPr>
            <a:picLocks noChangeAspect="1"/>
          </p:cNvPicPr>
          <p:nvPr/>
        </p:nvPicPr>
        <p:blipFill>
          <a:blip r:embed="rId3"/>
          <a:stretch>
            <a:fillRect/>
          </a:stretch>
        </p:blipFill>
        <p:spPr>
          <a:xfrm>
            <a:off x="4353984" y="1501565"/>
            <a:ext cx="7401136" cy="4524008"/>
          </a:xfrm>
          <a:prstGeom prst="rect">
            <a:avLst/>
          </a:prstGeom>
        </p:spPr>
      </p:pic>
      <p:sp>
        <p:nvSpPr>
          <p:cNvPr id="7" name="Content Placeholder 2">
            <a:extLst>
              <a:ext uri="{FF2B5EF4-FFF2-40B4-BE49-F238E27FC236}">
                <a16:creationId xmlns:a16="http://schemas.microsoft.com/office/drawing/2014/main" id="{8C089DEF-36D9-B513-00BB-608A8F7AE9E1}"/>
              </a:ext>
            </a:extLst>
          </p:cNvPr>
          <p:cNvSpPr txBox="1">
            <a:spLocks/>
          </p:cNvSpPr>
          <p:nvPr/>
        </p:nvSpPr>
        <p:spPr>
          <a:xfrm>
            <a:off x="734028" y="1352268"/>
            <a:ext cx="3583973" cy="5231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Orbits which are used for:</a:t>
            </a:r>
          </a:p>
          <a:p>
            <a:pPr>
              <a:lnSpc>
                <a:spcPct val="110000"/>
              </a:lnSpc>
              <a:spcBef>
                <a:spcPts val="1400"/>
              </a:spcBef>
            </a:pPr>
            <a:r>
              <a:rPr lang="en-US" sz="2000" b="1" dirty="0">
                <a:solidFill>
                  <a:schemeClr val="accent3">
                    <a:lumMod val="25000"/>
                  </a:schemeClr>
                </a:solidFill>
                <a:latin typeface="Abadi" panose="020B0604020104020204" pitchFamily="34" charset="0"/>
              </a:rPr>
              <a:t>Heavy Payloads </a:t>
            </a:r>
            <a:r>
              <a:rPr lang="en-US" sz="1800" dirty="0">
                <a:solidFill>
                  <a:schemeClr val="accent3">
                    <a:lumMod val="25000"/>
                  </a:schemeClr>
                </a:solidFill>
                <a:latin typeface="Abadi" panose="020B0604020104020204" pitchFamily="34" charset="0"/>
              </a:rPr>
              <a:t>( &gt;10000kg ): </a:t>
            </a:r>
          </a:p>
          <a:p>
            <a:pPr lvl="1">
              <a:lnSpc>
                <a:spcPct val="110000"/>
              </a:lnSpc>
              <a:spcBef>
                <a:spcPts val="0"/>
              </a:spcBef>
            </a:pPr>
            <a:r>
              <a:rPr lang="en-US" sz="1800" dirty="0">
                <a:solidFill>
                  <a:schemeClr val="accent3">
                    <a:lumMod val="25000"/>
                  </a:schemeClr>
                </a:solidFill>
                <a:latin typeface="Abadi" panose="020B0604020104020204" pitchFamily="34" charset="0"/>
              </a:rPr>
              <a:t>VLEO</a:t>
            </a:r>
          </a:p>
          <a:p>
            <a:pPr lvl="1">
              <a:lnSpc>
                <a:spcPct val="110000"/>
              </a:lnSpc>
              <a:spcBef>
                <a:spcPts val="0"/>
              </a:spcBef>
            </a:pPr>
            <a:r>
              <a:rPr lang="en-US" sz="1800" dirty="0">
                <a:solidFill>
                  <a:schemeClr val="accent3">
                    <a:lumMod val="25000"/>
                  </a:schemeClr>
                </a:solidFill>
                <a:latin typeface="Abadi" panose="020B0604020104020204" pitchFamily="34" charset="0"/>
              </a:rPr>
              <a:t>ISS</a:t>
            </a:r>
          </a:p>
          <a:p>
            <a:pPr>
              <a:lnSpc>
                <a:spcPct val="100000"/>
              </a:lnSpc>
              <a:spcBef>
                <a:spcPts val="1400"/>
              </a:spcBef>
            </a:pPr>
            <a:r>
              <a:rPr lang="en-US" sz="2000" b="1" dirty="0">
                <a:solidFill>
                  <a:schemeClr val="accent3">
                    <a:lumMod val="25000"/>
                  </a:schemeClr>
                </a:solidFill>
                <a:latin typeface="Abadi" panose="020B0604020104020204" pitchFamily="34" charset="0"/>
              </a:rPr>
              <a:t>Moderate Payloads </a:t>
            </a:r>
            <a:br>
              <a:rPr lang="en-US" sz="2000" b="1"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(5000kg-10000kg): </a:t>
            </a:r>
            <a:endParaRPr lang="en-US" sz="2000" b="1" dirty="0">
              <a:solidFill>
                <a:schemeClr val="accent3">
                  <a:lumMod val="25000"/>
                </a:schemeClr>
              </a:solidFill>
              <a:latin typeface="Abadi" panose="020B0604020104020204" pitchFamily="34" charset="0"/>
            </a:endParaRPr>
          </a:p>
          <a:p>
            <a:pPr lvl="1">
              <a:lnSpc>
                <a:spcPct val="100000"/>
              </a:lnSpc>
              <a:spcBef>
                <a:spcPts val="0"/>
              </a:spcBef>
            </a:pPr>
            <a:r>
              <a:rPr lang="en-US" sz="1800" dirty="0">
                <a:solidFill>
                  <a:schemeClr val="accent3">
                    <a:lumMod val="25000"/>
                  </a:schemeClr>
                </a:solidFill>
                <a:latin typeface="Abadi" panose="020B0604020104020204" pitchFamily="34" charset="0"/>
              </a:rPr>
              <a:t>GTO</a:t>
            </a:r>
          </a:p>
          <a:p>
            <a:pPr lvl="1">
              <a:lnSpc>
                <a:spcPct val="100000"/>
              </a:lnSpc>
              <a:spcBef>
                <a:spcPts val="0"/>
              </a:spcBef>
            </a:pPr>
            <a:r>
              <a:rPr lang="en-US" sz="1800" dirty="0">
                <a:solidFill>
                  <a:schemeClr val="accent3">
                    <a:lumMod val="25000"/>
                  </a:schemeClr>
                </a:solidFill>
                <a:latin typeface="Abadi" panose="020B0604020104020204" pitchFamily="34" charset="0"/>
              </a:rPr>
              <a:t>PO</a:t>
            </a:r>
          </a:p>
          <a:p>
            <a:pPr lvl="1">
              <a:lnSpc>
                <a:spcPct val="100000"/>
              </a:lnSpc>
              <a:spcBef>
                <a:spcPts val="0"/>
              </a:spcBef>
            </a:pPr>
            <a:r>
              <a:rPr lang="en-US" sz="1800" dirty="0">
                <a:solidFill>
                  <a:schemeClr val="accent3">
                    <a:lumMod val="25000"/>
                  </a:schemeClr>
                </a:solidFill>
                <a:latin typeface="Abadi" panose="020B0604020104020204" pitchFamily="34" charset="0"/>
              </a:rPr>
              <a:t>SO</a:t>
            </a:r>
          </a:p>
          <a:p>
            <a:pPr lvl="1">
              <a:lnSpc>
                <a:spcPct val="100000"/>
              </a:lnSpc>
              <a:spcBef>
                <a:spcPts val="0"/>
              </a:spcBef>
            </a:pPr>
            <a:r>
              <a:rPr lang="en-US" sz="1800" dirty="0">
                <a:solidFill>
                  <a:schemeClr val="accent3">
                    <a:lumMod val="25000"/>
                  </a:schemeClr>
                </a:solidFill>
                <a:latin typeface="Abadi" panose="020B0604020104020204" pitchFamily="34" charset="0"/>
              </a:rPr>
              <a:t>GEO</a:t>
            </a:r>
          </a:p>
          <a:p>
            <a:pPr lvl="1">
              <a:lnSpc>
                <a:spcPct val="100000"/>
              </a:lnSpc>
              <a:spcBef>
                <a:spcPts val="0"/>
              </a:spcBef>
            </a:pPr>
            <a:r>
              <a:rPr lang="en-US" sz="1800" dirty="0">
                <a:solidFill>
                  <a:schemeClr val="accent3">
                    <a:lumMod val="25000"/>
                  </a:schemeClr>
                </a:solidFill>
                <a:latin typeface="Abadi" panose="020B0604020104020204" pitchFamily="34" charset="0"/>
              </a:rPr>
              <a:t>LEO</a:t>
            </a:r>
          </a:p>
          <a:p>
            <a:pPr>
              <a:lnSpc>
                <a:spcPct val="100000"/>
              </a:lnSpc>
              <a:spcBef>
                <a:spcPts val="1400"/>
              </a:spcBef>
            </a:pPr>
            <a:r>
              <a:rPr lang="en-US" sz="2000" b="1" dirty="0">
                <a:solidFill>
                  <a:schemeClr val="accent3">
                    <a:lumMod val="25000"/>
                  </a:schemeClr>
                </a:solidFill>
                <a:latin typeface="Abadi" panose="020B0604020104020204" pitchFamily="34" charset="0"/>
              </a:rPr>
              <a:t>Light Payloads </a:t>
            </a:r>
            <a:r>
              <a:rPr lang="en-US" sz="1800" dirty="0">
                <a:solidFill>
                  <a:schemeClr val="accent3">
                    <a:lumMod val="25000"/>
                  </a:schemeClr>
                </a:solidFill>
                <a:latin typeface="Abadi" panose="020B0604020104020204" pitchFamily="34" charset="0"/>
              </a:rPr>
              <a:t>(</a:t>
            </a:r>
            <a:r>
              <a:rPr lang="en-US" sz="1800" b="1"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&lt;5000kg ): </a:t>
            </a:r>
            <a:endParaRPr lang="en-US" sz="1800" b="1" dirty="0">
              <a:solidFill>
                <a:schemeClr val="accent3">
                  <a:lumMod val="25000"/>
                </a:schemeClr>
              </a:solidFill>
              <a:latin typeface="Abadi" panose="020B0604020104020204" pitchFamily="34" charset="0"/>
            </a:endParaRPr>
          </a:p>
          <a:p>
            <a:pPr marL="742950" lvl="1" indent="-285750">
              <a:spcBef>
                <a:spcPts val="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SSO</a:t>
            </a:r>
          </a:p>
          <a:p>
            <a:pPr marL="742950" lvl="1" indent="-285750">
              <a:spcBef>
                <a:spcPts val="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MEO</a:t>
            </a:r>
          </a:p>
          <a:p>
            <a:pPr marL="742950" lvl="1" indent="-285750">
              <a:spcBef>
                <a:spcPts val="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ES-L1</a:t>
            </a:r>
          </a:p>
          <a:p>
            <a:pPr marL="742950" lvl="1" indent="-285750">
              <a:spcBef>
                <a:spcPts val="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HEO</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24B7133-A478-E73C-AD08-96249440AFE6}"/>
              </a:ext>
            </a:extLst>
          </p:cNvPr>
          <p:cNvPicPr>
            <a:picLocks noChangeAspect="1"/>
          </p:cNvPicPr>
          <p:nvPr/>
        </p:nvPicPr>
        <p:blipFill>
          <a:blip r:embed="rId3"/>
          <a:stretch>
            <a:fillRect/>
          </a:stretch>
        </p:blipFill>
        <p:spPr>
          <a:xfrm>
            <a:off x="6027811" y="1445241"/>
            <a:ext cx="5174963" cy="3512839"/>
          </a:xfrm>
          <a:prstGeom prst="rect">
            <a:avLst/>
          </a:prstGeom>
        </p:spPr>
      </p:pic>
      <p:sp>
        <p:nvSpPr>
          <p:cNvPr id="7" name="TextBox 6">
            <a:extLst>
              <a:ext uri="{FF2B5EF4-FFF2-40B4-BE49-F238E27FC236}">
                <a16:creationId xmlns:a16="http://schemas.microsoft.com/office/drawing/2014/main" id="{6EB63C01-1341-BC5B-31B6-D5B11F1D3239}"/>
              </a:ext>
            </a:extLst>
          </p:cNvPr>
          <p:cNvSpPr txBox="1"/>
          <p:nvPr/>
        </p:nvSpPr>
        <p:spPr>
          <a:xfrm>
            <a:off x="853440" y="1638625"/>
            <a:ext cx="5039360" cy="2882840"/>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200" b="1" dirty="0">
                <a:solidFill>
                  <a:schemeClr val="accent3">
                    <a:lumMod val="25000"/>
                  </a:schemeClr>
                </a:solidFill>
                <a:latin typeface="Abadi" panose="020B0604020104020204" pitchFamily="34" charset="0"/>
              </a:rPr>
              <a:t>Year has a highly positive and significant relation with Success Rate. </a:t>
            </a:r>
          </a:p>
          <a:p>
            <a:pPr marL="800100" lvl="1" indent="-342900">
              <a:buFont typeface="Arial" panose="020B0604020202020204" pitchFamily="34" charset="0"/>
              <a:buChar char="•"/>
            </a:pPr>
            <a:r>
              <a:rPr lang="en-US" b="1" dirty="0">
                <a:solidFill>
                  <a:schemeClr val="accent3">
                    <a:lumMod val="25000"/>
                  </a:schemeClr>
                </a:solidFill>
                <a:latin typeface="Abadi" panose="020B0604020104020204" pitchFamily="34" charset="0"/>
              </a:rPr>
              <a:t>Pearson Coefficient: </a:t>
            </a:r>
            <a:r>
              <a:rPr lang="en-US" dirty="0">
                <a:solidFill>
                  <a:schemeClr val="accent3">
                    <a:lumMod val="25000"/>
                  </a:schemeClr>
                </a:solidFill>
                <a:latin typeface="Abadi" panose="020B0604020104020204" pitchFamily="34" charset="0"/>
              </a:rPr>
              <a:t>0.9338</a:t>
            </a:r>
          </a:p>
          <a:p>
            <a:pPr marL="800100" lvl="1" indent="-342900">
              <a:buFont typeface="Arial" panose="020B0604020202020204" pitchFamily="34" charset="0"/>
              <a:buChar char="•"/>
            </a:pPr>
            <a:r>
              <a:rPr lang="en-US" b="1" dirty="0">
                <a:solidFill>
                  <a:schemeClr val="accent3">
                    <a:lumMod val="25000"/>
                  </a:schemeClr>
                </a:solidFill>
                <a:latin typeface="Abadi" panose="020B0604020104020204" pitchFamily="34" charset="0"/>
              </a:rPr>
              <a:t>P-value: </a:t>
            </a:r>
            <a:r>
              <a:rPr lang="en-US" b="0" i="0" dirty="0">
                <a:solidFill>
                  <a:srgbClr val="333333"/>
                </a:solidFill>
                <a:effectLst/>
                <a:latin typeface="Abadi" panose="020B0604020104020204" pitchFamily="34" charset="0"/>
              </a:rPr>
              <a:t>7.718 × 10</a:t>
            </a:r>
            <a:r>
              <a:rPr lang="en-US" b="0" i="0" baseline="30000" dirty="0">
                <a:solidFill>
                  <a:srgbClr val="333333"/>
                </a:solidFill>
                <a:effectLst/>
                <a:latin typeface="Abadi" panose="020B0604020104020204" pitchFamily="34" charset="0"/>
              </a:rPr>
              <a:t>-5 </a:t>
            </a:r>
          </a:p>
          <a:p>
            <a:pPr marL="800100" lvl="1" indent="-342900">
              <a:buFont typeface="Arial" panose="020B0604020202020204" pitchFamily="34" charset="0"/>
              <a:buChar char="•"/>
            </a:pPr>
            <a:r>
              <a:rPr lang="en-US" dirty="0">
                <a:solidFill>
                  <a:schemeClr val="accent3">
                    <a:lumMod val="25000"/>
                  </a:schemeClr>
                </a:solidFill>
                <a:latin typeface="Abadi" panose="020B0604020104020204" pitchFamily="34" charset="0"/>
              </a:rPr>
              <a:t>But they have a </a:t>
            </a:r>
            <a:r>
              <a:rPr lang="en-US" b="1" dirty="0">
                <a:solidFill>
                  <a:schemeClr val="accent3">
                    <a:lumMod val="25000"/>
                  </a:schemeClr>
                </a:solidFill>
                <a:latin typeface="Abadi" panose="020B0604020104020204" pitchFamily="34" charset="0"/>
              </a:rPr>
              <a:t>non-linear relationship.</a:t>
            </a:r>
          </a:p>
          <a:p>
            <a:pPr marL="342900" indent="-342900">
              <a:lnSpc>
                <a:spcPct val="100000"/>
              </a:lnSpc>
              <a:spcBef>
                <a:spcPts val="1400"/>
              </a:spcBef>
              <a:buFont typeface="Arial" panose="020B0604020202020204" pitchFamily="34" charset="0"/>
              <a:buChar char="•"/>
            </a:pPr>
            <a:r>
              <a:rPr lang="en-US" sz="2000" b="1" dirty="0">
                <a:solidFill>
                  <a:schemeClr val="accent3">
                    <a:lumMod val="25000"/>
                  </a:schemeClr>
                </a:solidFill>
                <a:latin typeface="Abadi" panose="020B0604020104020204" pitchFamily="34" charset="0"/>
              </a:rPr>
              <a:t>Most Successful Year: </a:t>
            </a:r>
            <a:r>
              <a:rPr lang="en-US" sz="2000" dirty="0">
                <a:solidFill>
                  <a:schemeClr val="accent3">
                    <a:lumMod val="25000"/>
                  </a:schemeClr>
                </a:solidFill>
                <a:latin typeface="Abadi" panose="020B0604020104020204" pitchFamily="34" charset="0"/>
              </a:rPr>
              <a:t>2019 (90% success)</a:t>
            </a:r>
          </a:p>
          <a:p>
            <a:pPr marL="342900" indent="-342900">
              <a:spcBef>
                <a:spcPts val="1400"/>
              </a:spcBef>
              <a:buFont typeface="Arial" panose="020B0604020202020204" pitchFamily="34" charset="0"/>
              <a:buChar char="•"/>
            </a:pPr>
            <a:r>
              <a:rPr lang="en-US" sz="2000" b="1" dirty="0">
                <a:solidFill>
                  <a:schemeClr val="accent3">
                    <a:lumMod val="25000"/>
                  </a:schemeClr>
                </a:solidFill>
                <a:latin typeface="Abadi" panose="020B0604020104020204" pitchFamily="34" charset="0"/>
              </a:rPr>
              <a:t>Most Unsuccessful Years: </a:t>
            </a:r>
            <a:r>
              <a:rPr lang="en-US" sz="2000" dirty="0">
                <a:solidFill>
                  <a:schemeClr val="accent3">
                    <a:lumMod val="25000"/>
                  </a:schemeClr>
                </a:solidFill>
                <a:latin typeface="Abadi" panose="020B0604020104020204" pitchFamily="34" charset="0"/>
              </a:rPr>
              <a:t>2010-2013 </a:t>
            </a:r>
          </a:p>
        </p:txBody>
      </p:sp>
      <p:pic>
        <p:nvPicPr>
          <p:cNvPr id="12" name="Picture 11">
            <a:extLst>
              <a:ext uri="{FF2B5EF4-FFF2-40B4-BE49-F238E27FC236}">
                <a16:creationId xmlns:a16="http://schemas.microsoft.com/office/drawing/2014/main" id="{0C505A20-1FA9-D4DF-E0BD-F76AF6E8783D}"/>
              </a:ext>
            </a:extLst>
          </p:cNvPr>
          <p:cNvPicPr>
            <a:picLocks noChangeAspect="1"/>
          </p:cNvPicPr>
          <p:nvPr/>
        </p:nvPicPr>
        <p:blipFill>
          <a:blip r:embed="rId4"/>
          <a:stretch>
            <a:fillRect/>
          </a:stretch>
        </p:blipFill>
        <p:spPr>
          <a:xfrm>
            <a:off x="988864" y="5090852"/>
            <a:ext cx="10077893" cy="123564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C0D441-5305-EDB5-8A34-35C17737C807}"/>
              </a:ext>
            </a:extLst>
          </p:cNvPr>
          <p:cNvPicPr>
            <a:picLocks noChangeAspect="1"/>
          </p:cNvPicPr>
          <p:nvPr/>
        </p:nvPicPr>
        <p:blipFill>
          <a:blip r:embed="rId3"/>
          <a:stretch>
            <a:fillRect/>
          </a:stretch>
        </p:blipFill>
        <p:spPr>
          <a:xfrm>
            <a:off x="5842000" y="1532996"/>
            <a:ext cx="5615971" cy="4248043"/>
          </a:xfrm>
          <a:prstGeom prst="rect">
            <a:avLst/>
          </a:prstGeom>
        </p:spPr>
      </p:pic>
      <p:sp>
        <p:nvSpPr>
          <p:cNvPr id="7" name="TextBox 6">
            <a:extLst>
              <a:ext uri="{FF2B5EF4-FFF2-40B4-BE49-F238E27FC236}">
                <a16:creationId xmlns:a16="http://schemas.microsoft.com/office/drawing/2014/main" id="{9ED3BBB5-F22D-3511-8B26-164064E8ACD9}"/>
              </a:ext>
            </a:extLst>
          </p:cNvPr>
          <p:cNvSpPr txBox="1"/>
          <p:nvPr/>
        </p:nvSpPr>
        <p:spPr>
          <a:xfrm>
            <a:off x="886427" y="1532799"/>
            <a:ext cx="4815873" cy="4693593"/>
          </a:xfrm>
          <a:prstGeom prst="rect">
            <a:avLst/>
          </a:prstGeom>
          <a:noFill/>
        </p:spPr>
        <p:txBody>
          <a:bodyPr wrap="square">
            <a:sp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get the names of all launch site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the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column from the database table using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Getting unique values of launch site names using DISTINCT keyword to remove duplicate entries from all records. </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In the output both CCAFS SLC-40 and CCAFS LC-40 are specified but they are the same launch site so data need to be cleaned to fix this.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A051F7-BB6D-A73E-BC3D-599F69D02149}"/>
              </a:ext>
            </a:extLst>
          </p:cNvPr>
          <p:cNvPicPr>
            <a:picLocks noChangeAspect="1"/>
          </p:cNvPicPr>
          <p:nvPr/>
        </p:nvPicPr>
        <p:blipFill rotWithShape="1">
          <a:blip r:embed="rId3"/>
          <a:srcRect/>
          <a:stretch/>
        </p:blipFill>
        <p:spPr>
          <a:xfrm>
            <a:off x="1527321" y="1374307"/>
            <a:ext cx="9137357" cy="485208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9E21A1-7DAC-068D-49C6-E5C02449DE24}"/>
              </a:ext>
            </a:extLst>
          </p:cNvPr>
          <p:cNvSpPr txBox="1"/>
          <p:nvPr/>
        </p:nvSpPr>
        <p:spPr>
          <a:xfrm>
            <a:off x="1357613" y="968064"/>
            <a:ext cx="9476774" cy="4503797"/>
          </a:xfrm>
          <a:prstGeom prst="rect">
            <a:avLst/>
          </a:prstGeom>
          <a:noFill/>
        </p:spPr>
        <p:txBody>
          <a:bodyPr wrap="square">
            <a:sp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Query:</a:t>
            </a:r>
          </a:p>
          <a:p>
            <a:pPr marL="0" indent="0" algn="just">
              <a:lnSpc>
                <a:spcPct val="100000"/>
              </a:lnSpc>
              <a:buNone/>
            </a:pPr>
            <a:r>
              <a:rPr lang="en-US" dirty="0">
                <a:solidFill>
                  <a:schemeClr val="accent3">
                    <a:lumMod val="25000"/>
                  </a:schemeClr>
                </a:solidFill>
                <a:latin typeface="Abadi" panose="020B0604020104020204" pitchFamily="34" charset="0"/>
              </a:rPr>
              <a:t>%%</a:t>
            </a:r>
            <a:r>
              <a:rPr lang="en-US" dirty="0" err="1">
                <a:solidFill>
                  <a:schemeClr val="accent3">
                    <a:lumMod val="25000"/>
                  </a:schemeClr>
                </a:solidFill>
                <a:latin typeface="Abadi" panose="020B0604020104020204" pitchFamily="34" charset="0"/>
              </a:rPr>
              <a:t>sql</a:t>
            </a: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dirty="0">
                <a:solidFill>
                  <a:schemeClr val="accent3">
                    <a:lumMod val="25000"/>
                  </a:schemeClr>
                </a:solidFill>
                <a:latin typeface="Abadi" panose="020B0604020104020204" pitchFamily="34" charset="0"/>
              </a:rPr>
              <a:t>SELECT * FROM </a:t>
            </a:r>
            <a:r>
              <a:rPr lang="en-US" dirty="0" err="1">
                <a:solidFill>
                  <a:schemeClr val="accent3">
                    <a:lumMod val="25000"/>
                  </a:schemeClr>
                </a:solidFill>
                <a:latin typeface="Abadi" panose="020B0604020104020204" pitchFamily="34" charset="0"/>
              </a:rPr>
              <a:t>spacextable</a:t>
            </a:r>
            <a:r>
              <a:rPr lang="en-US" dirty="0">
                <a:solidFill>
                  <a:schemeClr val="accent3">
                    <a:lumMod val="25000"/>
                  </a:schemeClr>
                </a:solidFill>
                <a:latin typeface="Abadi" panose="020B0604020104020204" pitchFamily="34" charset="0"/>
              </a:rPr>
              <a:t> WHERE </a:t>
            </a:r>
            <a:r>
              <a:rPr lang="en-US" dirty="0" err="1">
                <a:solidFill>
                  <a:schemeClr val="accent3">
                    <a:lumMod val="25000"/>
                  </a:schemeClr>
                </a:solidFill>
                <a:latin typeface="Abadi" panose="020B0604020104020204" pitchFamily="34" charset="0"/>
              </a:rPr>
              <a:t>Launch_Site</a:t>
            </a:r>
            <a:r>
              <a:rPr lang="en-US" dirty="0">
                <a:solidFill>
                  <a:schemeClr val="accent3">
                    <a:lumMod val="25000"/>
                  </a:schemeClr>
                </a:solidFill>
                <a:latin typeface="Abadi" panose="020B0604020104020204" pitchFamily="34" charset="0"/>
              </a:rPr>
              <a:t> LIKE 'CCA%' LIMIT 5;</a:t>
            </a:r>
          </a:p>
          <a:p>
            <a:pPr marL="0" indent="0" algn="just">
              <a:lnSpc>
                <a:spcPct val="100000"/>
              </a:lnSpc>
              <a:buNone/>
            </a:pP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sz="2200" b="1" dirty="0">
                <a:solidFill>
                  <a:schemeClr val="accent3">
                    <a:lumMod val="25000"/>
                  </a:schemeClr>
                </a:solidFill>
                <a:latin typeface="Abadi" panose="020B0604020104020204" pitchFamily="34" charset="0"/>
              </a:rPr>
              <a:t>Explanation:</a:t>
            </a:r>
          </a:p>
          <a:p>
            <a:pPr marL="0" indent="0" algn="just">
              <a:lnSpc>
                <a:spcPct val="100000"/>
              </a:lnSpc>
              <a:buNone/>
            </a:pPr>
            <a:r>
              <a:rPr lang="en-US" sz="2200" dirty="0">
                <a:solidFill>
                  <a:schemeClr val="accent3">
                    <a:lumMod val="25000"/>
                  </a:schemeClr>
                </a:solidFill>
                <a:latin typeface="Abadi" panose="020B0604020104020204" pitchFamily="34" charset="0"/>
              </a:rPr>
              <a:t>We can get 5 records of site names beginning with “CCA”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entire rows using wildcard * from the database table using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column starting with “CCA”.</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Limiting the output records to 5 using LIMIT keyword.</a:t>
            </a:r>
          </a:p>
        </p:txBody>
      </p:sp>
    </p:spTree>
    <p:extLst>
      <p:ext uri="{BB962C8B-B14F-4D97-AF65-F5344CB8AC3E}">
        <p14:creationId xmlns:p14="http://schemas.microsoft.com/office/powerpoint/2010/main" val="3539579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CAA57F4-099D-2AD5-EFE8-CDAC7C552619}"/>
              </a:ext>
            </a:extLst>
          </p:cNvPr>
          <p:cNvPicPr>
            <a:picLocks noChangeAspect="1"/>
          </p:cNvPicPr>
          <p:nvPr/>
        </p:nvPicPr>
        <p:blipFill>
          <a:blip r:embed="rId3"/>
          <a:stretch>
            <a:fillRect/>
          </a:stretch>
        </p:blipFill>
        <p:spPr>
          <a:xfrm>
            <a:off x="5382161" y="1488270"/>
            <a:ext cx="6268204" cy="3601890"/>
          </a:xfrm>
          <a:prstGeom prst="rect">
            <a:avLst/>
          </a:prstGeom>
        </p:spPr>
      </p:pic>
      <p:sp>
        <p:nvSpPr>
          <p:cNvPr id="8" name="TextBox 7">
            <a:extLst>
              <a:ext uri="{FF2B5EF4-FFF2-40B4-BE49-F238E27FC236}">
                <a16:creationId xmlns:a16="http://schemas.microsoft.com/office/drawing/2014/main" id="{91D10C87-0715-BB0F-DC9A-28E006BC3094}"/>
              </a:ext>
            </a:extLst>
          </p:cNvPr>
          <p:cNvSpPr txBox="1"/>
          <p:nvPr/>
        </p:nvSpPr>
        <p:spPr>
          <a:xfrm>
            <a:off x="886427" y="1396967"/>
            <a:ext cx="4254533" cy="4724370"/>
          </a:xfrm>
          <a:prstGeom prst="rect">
            <a:avLst/>
          </a:prstGeom>
          <a:noFill/>
        </p:spPr>
        <p:txBody>
          <a:bodyPr wrap="square">
            <a:sp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get the total payload mass of boosters launched by “NASA (CRS)”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sum of only the “</a:t>
            </a:r>
            <a:r>
              <a:rPr lang="en-US" sz="2000" dirty="0" err="1">
                <a:solidFill>
                  <a:schemeClr val="accent3">
                    <a:lumMod val="25000"/>
                  </a:schemeClr>
                </a:solidFill>
                <a:latin typeface="Abadi" panose="020B0604020104020204" pitchFamily="34" charset="0"/>
              </a:rPr>
              <a:t>payload_mass__kg</a:t>
            </a:r>
            <a:r>
              <a:rPr lang="en-US" sz="2000" dirty="0">
                <a:solidFill>
                  <a:schemeClr val="accent3">
                    <a:lumMod val="25000"/>
                  </a:schemeClr>
                </a:solidFill>
                <a:latin typeface="Abadi" panose="020B0604020104020204" pitchFamily="34" charset="0"/>
              </a:rPr>
              <a:t>_” column using SUM aggregate function along side the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“customer” column having “NASA (CRS)” in it.</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B977084-B7EF-5C52-1E1F-720EB0246D8A}"/>
              </a:ext>
            </a:extLst>
          </p:cNvPr>
          <p:cNvPicPr>
            <a:picLocks noChangeAspect="1"/>
          </p:cNvPicPr>
          <p:nvPr/>
        </p:nvPicPr>
        <p:blipFill>
          <a:blip r:embed="rId3"/>
          <a:stretch>
            <a:fillRect/>
          </a:stretch>
        </p:blipFill>
        <p:spPr>
          <a:xfrm>
            <a:off x="5232400" y="1726474"/>
            <a:ext cx="6327172" cy="3660324"/>
          </a:xfrm>
          <a:prstGeom prst="rect">
            <a:avLst/>
          </a:prstGeom>
        </p:spPr>
      </p:pic>
      <p:sp>
        <p:nvSpPr>
          <p:cNvPr id="7" name="TextBox 6">
            <a:extLst>
              <a:ext uri="{FF2B5EF4-FFF2-40B4-BE49-F238E27FC236}">
                <a16:creationId xmlns:a16="http://schemas.microsoft.com/office/drawing/2014/main" id="{7CF8D7FD-418F-D6B8-3268-8E0016C905B5}"/>
              </a:ext>
            </a:extLst>
          </p:cNvPr>
          <p:cNvSpPr txBox="1"/>
          <p:nvPr/>
        </p:nvSpPr>
        <p:spPr>
          <a:xfrm>
            <a:off x="770011" y="1446800"/>
            <a:ext cx="4254533" cy="4385816"/>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sum of only the “</a:t>
            </a:r>
            <a:r>
              <a:rPr lang="en-US" sz="2000" dirty="0" err="1">
                <a:solidFill>
                  <a:schemeClr val="accent3">
                    <a:lumMod val="25000"/>
                  </a:schemeClr>
                </a:solidFill>
                <a:latin typeface="Abadi" panose="020B0604020104020204" pitchFamily="34" charset="0"/>
              </a:rPr>
              <a:t>payload_mass__kg</a:t>
            </a:r>
            <a:r>
              <a:rPr lang="en-US" sz="2000" dirty="0">
                <a:solidFill>
                  <a:schemeClr val="accent3">
                    <a:lumMod val="25000"/>
                  </a:schemeClr>
                </a:solidFill>
                <a:latin typeface="Abadi" panose="020B0604020104020204" pitchFamily="34" charset="0"/>
              </a:rPr>
              <a:t>_” column using AVG aggregate function along side the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column having “F9 v1.1” in it.</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9EDA4C50-C0A9-7D63-E08D-C97EAC3A079B}"/>
              </a:ext>
            </a:extLst>
          </p:cNvPr>
          <p:cNvSpPr txBox="1"/>
          <p:nvPr/>
        </p:nvSpPr>
        <p:spPr>
          <a:xfrm>
            <a:off x="770011" y="1581735"/>
            <a:ext cx="4706229" cy="3949799"/>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the “date” column using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column to be “Success (ground pad)”.</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Limiting output to 1 using LIMIT.</a:t>
            </a:r>
          </a:p>
        </p:txBody>
      </p:sp>
      <p:pic>
        <p:nvPicPr>
          <p:cNvPr id="9" name="Picture 8">
            <a:extLst>
              <a:ext uri="{FF2B5EF4-FFF2-40B4-BE49-F238E27FC236}">
                <a16:creationId xmlns:a16="http://schemas.microsoft.com/office/drawing/2014/main" id="{C3106D32-AE0D-AC0E-12C5-BD990DC3B09B}"/>
              </a:ext>
            </a:extLst>
          </p:cNvPr>
          <p:cNvPicPr>
            <a:picLocks noChangeAspect="1"/>
          </p:cNvPicPr>
          <p:nvPr/>
        </p:nvPicPr>
        <p:blipFill>
          <a:blip r:embed="rId3"/>
          <a:stretch>
            <a:fillRect/>
          </a:stretch>
        </p:blipFill>
        <p:spPr>
          <a:xfrm>
            <a:off x="5638801" y="1680122"/>
            <a:ext cx="6002052" cy="37530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600201"/>
            <a:ext cx="10515600" cy="3962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Abadi" panose="020B0604020104020204" pitchFamily="34" charset="0"/>
              </a:rPr>
              <a:t>This project aims to understand how SpaceX a market leading aerospace company is able to gain competitive edge by significantly reducing their per flight cost using </a:t>
            </a:r>
            <a:r>
              <a:rPr lang="en-US" sz="2000" b="0" dirty="0">
                <a:solidFill>
                  <a:schemeClr val="tx1"/>
                </a:solidFill>
                <a:effectLst/>
                <a:latin typeface="Abadi" panose="020B0604020104020204" pitchFamily="34" charset="0"/>
              </a:rPr>
              <a:t>proprietary technologies which allow the first stage of their Falcon9 rocket to land. </a:t>
            </a:r>
          </a:p>
          <a:p>
            <a:pPr marL="0" indent="0">
              <a:buNone/>
            </a:pPr>
            <a:r>
              <a:rPr lang="en-US" sz="2000" dirty="0">
                <a:solidFill>
                  <a:schemeClr val="tx1"/>
                </a:solidFill>
                <a:latin typeface="Abadi" panose="020B0604020104020204" pitchFamily="34" charset="0"/>
              </a:rPr>
              <a:t>We also choose the best Machine Learning prediction models used to predict the success of Falcon9 launch. This can be useful for SpaceX competitors </a:t>
            </a:r>
            <a:r>
              <a:rPr lang="en-US" sz="2000" b="0" dirty="0">
                <a:solidFill>
                  <a:schemeClr val="tx1"/>
                </a:solidFill>
                <a:effectLst/>
                <a:latin typeface="Abadi" panose="020B0604020104020204" pitchFamily="34" charset="0"/>
              </a:rPr>
              <a:t>if they want to bid against SpaceX for a rocket launch.</a:t>
            </a:r>
          </a:p>
          <a:p>
            <a:pPr marL="0" indent="0">
              <a:buNone/>
            </a:pPr>
            <a:r>
              <a:rPr lang="en-US" sz="2000" dirty="0">
                <a:solidFill>
                  <a:schemeClr val="tx1"/>
                </a:solidFill>
                <a:latin typeface="Abadi" panose="020B0604020104020204" pitchFamily="34" charset="0"/>
              </a:rPr>
              <a:t>Throughout the duration of this project I performed various activities such as: Data Collect, Data Wrangling, Exploratory Data Analysis, Feature Engineering, Data Visualization, Dashboard creation, Predictive Analysis and Documentation.</a:t>
            </a:r>
          </a:p>
          <a:p>
            <a:pPr marL="0" indent="0">
              <a:buNone/>
            </a:pPr>
            <a:r>
              <a:rPr lang="en-US" sz="2000" dirty="0">
                <a:solidFill>
                  <a:schemeClr val="tx1"/>
                </a:solidFill>
                <a:latin typeface="Abadi" panose="020B0604020104020204" pitchFamily="34" charset="0"/>
              </a:rPr>
              <a:t>The experience from this project has provided valuable insights into the nuances of data science methodology. The culmination of these efforts has led to the growth in my technical skills.</a:t>
            </a:r>
          </a:p>
          <a:p>
            <a:pPr marL="0" indent="0">
              <a:buNone/>
            </a:pPr>
            <a:endParaRPr lang="en-US" sz="2000" dirty="0">
              <a:solidFill>
                <a:srgbClr val="CCCCCC"/>
              </a:solidFill>
              <a:latin typeface="Consolas" panose="020B0609020204030204"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A770301-4C1C-2FD2-3AAA-E1E8FF10F50F}"/>
              </a:ext>
            </a:extLst>
          </p:cNvPr>
          <p:cNvPicPr>
            <a:picLocks noChangeAspect="1"/>
          </p:cNvPicPr>
          <p:nvPr/>
        </p:nvPicPr>
        <p:blipFill>
          <a:blip r:embed="rId3"/>
          <a:stretch>
            <a:fillRect/>
          </a:stretch>
        </p:blipFill>
        <p:spPr>
          <a:xfrm>
            <a:off x="5608319" y="1426388"/>
            <a:ext cx="5941093" cy="4432846"/>
          </a:xfrm>
          <a:prstGeom prst="rect">
            <a:avLst/>
          </a:prstGeom>
        </p:spPr>
      </p:pic>
      <p:sp>
        <p:nvSpPr>
          <p:cNvPr id="6" name="TextBox 5">
            <a:extLst>
              <a:ext uri="{FF2B5EF4-FFF2-40B4-BE49-F238E27FC236}">
                <a16:creationId xmlns:a16="http://schemas.microsoft.com/office/drawing/2014/main" id="{E2E3496C-8FCA-EAFF-F326-666A79AC0E62}"/>
              </a:ext>
            </a:extLst>
          </p:cNvPr>
          <p:cNvSpPr txBox="1"/>
          <p:nvPr/>
        </p:nvSpPr>
        <p:spPr>
          <a:xfrm>
            <a:off x="734028" y="1473418"/>
            <a:ext cx="4706229" cy="4078039"/>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the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column using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column to be “Success (ground pad)” and “</a:t>
            </a:r>
            <a:r>
              <a:rPr lang="en-US" sz="2000" dirty="0" err="1">
                <a:solidFill>
                  <a:schemeClr val="accent3">
                    <a:lumMod val="25000"/>
                  </a:schemeClr>
                </a:solidFill>
                <a:latin typeface="Abadi" panose="020B0604020104020204" pitchFamily="34" charset="0"/>
              </a:rPr>
              <a:t>payload_mass__kg</a:t>
            </a:r>
            <a:r>
              <a:rPr lang="en-US" sz="2000" dirty="0">
                <a:solidFill>
                  <a:schemeClr val="accent3">
                    <a:lumMod val="25000"/>
                  </a:schemeClr>
                </a:solidFill>
                <a:latin typeface="Abadi" panose="020B0604020104020204" pitchFamily="34" charset="0"/>
              </a:rPr>
              <a:t>_” column values to be between 4000 &amp; 6000.</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property using WHERE keyword.</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4EFD70A-4EBF-B10F-D546-BC5FEDFD5FA0}"/>
              </a:ext>
            </a:extLst>
          </p:cNvPr>
          <p:cNvPicPr>
            <a:picLocks noChangeAspect="1"/>
          </p:cNvPicPr>
          <p:nvPr/>
        </p:nvPicPr>
        <p:blipFill rotWithShape="1">
          <a:blip r:embed="rId3"/>
          <a:srcRect t="3782" r="10138" b="2555"/>
          <a:stretch/>
        </p:blipFill>
        <p:spPr>
          <a:xfrm>
            <a:off x="4951990" y="1468755"/>
            <a:ext cx="6660890" cy="4556817"/>
          </a:xfrm>
          <a:prstGeom prst="rect">
            <a:avLst/>
          </a:prstGeom>
        </p:spPr>
      </p:pic>
      <p:sp>
        <p:nvSpPr>
          <p:cNvPr id="7" name="TextBox 6">
            <a:extLst>
              <a:ext uri="{FF2B5EF4-FFF2-40B4-BE49-F238E27FC236}">
                <a16:creationId xmlns:a16="http://schemas.microsoft.com/office/drawing/2014/main" id="{99688D51-6CBE-0C9F-AC3E-C70A9FACEF0E}"/>
              </a:ext>
            </a:extLst>
          </p:cNvPr>
          <p:cNvSpPr txBox="1"/>
          <p:nvPr/>
        </p:nvSpPr>
        <p:spPr>
          <a:xfrm>
            <a:off x="770011" y="1446800"/>
            <a:ext cx="4025509" cy="4385816"/>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count of only the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column using COUNT aggregate.</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column to have “Success” &amp; “Failure” in it.</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E4E900B-AC58-204A-62AB-B3E851265207}"/>
              </a:ext>
            </a:extLst>
          </p:cNvPr>
          <p:cNvPicPr>
            <a:picLocks noChangeAspect="1"/>
          </p:cNvPicPr>
          <p:nvPr/>
        </p:nvPicPr>
        <p:blipFill>
          <a:blip r:embed="rId3"/>
          <a:stretch>
            <a:fillRect/>
          </a:stretch>
        </p:blipFill>
        <p:spPr>
          <a:xfrm>
            <a:off x="734028" y="1302046"/>
            <a:ext cx="4772692" cy="5125165"/>
          </a:xfrm>
          <a:prstGeom prst="rect">
            <a:avLst/>
          </a:prstGeom>
        </p:spPr>
      </p:pic>
      <p:sp>
        <p:nvSpPr>
          <p:cNvPr id="7" name="TextBox 6">
            <a:extLst>
              <a:ext uri="{FF2B5EF4-FFF2-40B4-BE49-F238E27FC236}">
                <a16:creationId xmlns:a16="http://schemas.microsoft.com/office/drawing/2014/main" id="{7C77A2A9-BDC3-7606-E2E6-051F38C1A849}"/>
              </a:ext>
            </a:extLst>
          </p:cNvPr>
          <p:cNvSpPr txBox="1"/>
          <p:nvPr/>
        </p:nvSpPr>
        <p:spPr>
          <a:xfrm>
            <a:off x="6096000" y="1677420"/>
            <a:ext cx="5361972" cy="2975173"/>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unique values in the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column using DISTINCT keyword.</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using WHERE keyword to have maximum “</a:t>
            </a:r>
            <a:r>
              <a:rPr lang="en-US" sz="2000" dirty="0" err="1">
                <a:solidFill>
                  <a:schemeClr val="accent3">
                    <a:lumMod val="25000"/>
                  </a:schemeClr>
                </a:solidFill>
                <a:latin typeface="Abadi" panose="020B0604020104020204" pitchFamily="34" charset="0"/>
              </a:rPr>
              <a:t>payload_mass__kg</a:t>
            </a:r>
            <a:r>
              <a:rPr lang="en-US" sz="2000" dirty="0">
                <a:solidFill>
                  <a:schemeClr val="accent3">
                    <a:lumMod val="25000"/>
                  </a:schemeClr>
                </a:solidFill>
                <a:latin typeface="Abadi" panose="020B0604020104020204" pitchFamily="34" charset="0"/>
              </a:rPr>
              <a:t>_” using MAX in subquery.</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80B8B4F-3429-77A1-B95C-B272168BBC62}"/>
              </a:ext>
            </a:extLst>
          </p:cNvPr>
          <p:cNvPicPr>
            <a:picLocks noChangeAspect="1"/>
          </p:cNvPicPr>
          <p:nvPr/>
        </p:nvPicPr>
        <p:blipFill>
          <a:blip r:embed="rId3"/>
          <a:stretch>
            <a:fillRect/>
          </a:stretch>
        </p:blipFill>
        <p:spPr>
          <a:xfrm>
            <a:off x="2381836" y="1464628"/>
            <a:ext cx="7291949" cy="435133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7EEBD3-3149-3E86-02CE-9ED9A5FA37A1}"/>
              </a:ext>
            </a:extLst>
          </p:cNvPr>
          <p:cNvSpPr txBox="1"/>
          <p:nvPr/>
        </p:nvSpPr>
        <p:spPr>
          <a:xfrm>
            <a:off x="935840" y="834410"/>
            <a:ext cx="10320320" cy="4632037"/>
          </a:xfrm>
          <a:prstGeom prst="rect">
            <a:avLst/>
          </a:prstGeom>
          <a:noFill/>
        </p:spPr>
        <p:txBody>
          <a:bodyPr wrap="square">
            <a:sp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Query:</a:t>
            </a:r>
          </a:p>
          <a:p>
            <a:pPr marL="0" indent="0" algn="just">
              <a:lnSpc>
                <a:spcPct val="100000"/>
              </a:lnSpc>
              <a:buNone/>
            </a:pPr>
            <a:r>
              <a:rPr lang="en-US" dirty="0">
                <a:solidFill>
                  <a:schemeClr val="accent3">
                    <a:lumMod val="25000"/>
                  </a:schemeClr>
                </a:solidFill>
                <a:latin typeface="Abadi" panose="020B0604020104020204" pitchFamily="34" charset="0"/>
              </a:rPr>
              <a:t>%%</a:t>
            </a:r>
            <a:r>
              <a:rPr lang="en-US" dirty="0" err="1">
                <a:solidFill>
                  <a:schemeClr val="accent3">
                    <a:lumMod val="25000"/>
                  </a:schemeClr>
                </a:solidFill>
                <a:latin typeface="Abadi" panose="020B0604020104020204" pitchFamily="34" charset="0"/>
              </a:rPr>
              <a:t>sql</a:t>
            </a: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dirty="0">
                <a:solidFill>
                  <a:schemeClr val="accent3">
                    <a:lumMod val="25000"/>
                  </a:schemeClr>
                </a:solidFill>
                <a:latin typeface="Abadi" panose="020B0604020104020204" pitchFamily="34" charset="0"/>
              </a:rPr>
              <a:t>SELECT SUBSTR(date,6,2) AS 'Month', </a:t>
            </a:r>
            <a:r>
              <a:rPr lang="en-US" dirty="0" err="1">
                <a:solidFill>
                  <a:schemeClr val="accent3">
                    <a:lumMod val="25000"/>
                  </a:schemeClr>
                </a:solidFill>
                <a:latin typeface="Abadi" panose="020B0604020104020204" pitchFamily="34" charset="0"/>
              </a:rPr>
              <a:t>booster_version</a:t>
            </a:r>
            <a:r>
              <a:rPr lang="en-US" dirty="0">
                <a:solidFill>
                  <a:schemeClr val="accent3">
                    <a:lumMod val="25000"/>
                  </a:schemeClr>
                </a:solidFill>
                <a:latin typeface="Abadi" panose="020B0604020104020204" pitchFamily="34" charset="0"/>
              </a:rPr>
              <a:t>, </a:t>
            </a:r>
            <a:r>
              <a:rPr lang="en-US" dirty="0" err="1">
                <a:solidFill>
                  <a:schemeClr val="accent3">
                    <a:lumMod val="25000"/>
                  </a:schemeClr>
                </a:solidFill>
                <a:latin typeface="Abadi" panose="020B0604020104020204" pitchFamily="34" charset="0"/>
              </a:rPr>
              <a:t>launch_site</a:t>
            </a:r>
            <a:r>
              <a:rPr lang="en-US" dirty="0">
                <a:solidFill>
                  <a:schemeClr val="accent3">
                    <a:lumMod val="25000"/>
                  </a:schemeClr>
                </a:solidFill>
                <a:latin typeface="Abadi" panose="020B0604020104020204" pitchFamily="34" charset="0"/>
              </a:rPr>
              <a:t>, </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FROM </a:t>
            </a:r>
            <a:r>
              <a:rPr lang="en-US" dirty="0" err="1">
                <a:solidFill>
                  <a:schemeClr val="accent3">
                    <a:lumMod val="25000"/>
                  </a:schemeClr>
                </a:solidFill>
                <a:latin typeface="Abadi" panose="020B0604020104020204" pitchFamily="34" charset="0"/>
              </a:rPr>
              <a:t>spacextable</a:t>
            </a:r>
            <a:r>
              <a:rPr lang="en-US" dirty="0">
                <a:solidFill>
                  <a:schemeClr val="accent3">
                    <a:lumMod val="25000"/>
                  </a:schemeClr>
                </a:solidFill>
                <a:latin typeface="Abadi" panose="020B0604020104020204" pitchFamily="34" charset="0"/>
              </a:rPr>
              <a:t> WHERE </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LIKE 'Failure (drone ship)' AND SUBSTR(date,0,5) LIKE '2015’;</a:t>
            </a:r>
          </a:p>
          <a:p>
            <a:pPr marL="0" indent="0" algn="just">
              <a:lnSpc>
                <a:spcPct val="100000"/>
              </a:lnSpc>
              <a:buNone/>
            </a:pP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sz="2200" b="1" dirty="0">
                <a:solidFill>
                  <a:schemeClr val="accent3">
                    <a:lumMod val="25000"/>
                  </a:schemeClr>
                </a:solidFill>
                <a:latin typeface="Abadi" panose="020B0604020104020204" pitchFamily="34" charset="0"/>
              </a:rPr>
              <a:t>Explanation:</a:t>
            </a:r>
            <a:endParaRPr lang="en-US" sz="2200" dirty="0">
              <a:solidFill>
                <a:schemeClr val="accent3">
                  <a:lumMod val="25000"/>
                </a:schemeClr>
              </a:solidFill>
              <a:latin typeface="Abadi" panose="020B0604020104020204" pitchFamily="34" charset="0"/>
            </a:endParaRPr>
          </a:p>
          <a:p>
            <a:pPr algn="just"/>
            <a:r>
              <a:rPr lang="en-US" sz="2200" dirty="0">
                <a:solidFill>
                  <a:schemeClr val="accent3">
                    <a:lumMod val="25000"/>
                  </a:schemeClr>
                </a:solidFill>
                <a:latin typeface="Abadi" panose="020B0604020104020204" pitchFamily="34" charset="0"/>
              </a:rPr>
              <a:t>We can </a:t>
            </a: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t>
            </a:r>
            <a:r>
              <a:rPr lang="en-US" sz="2200" dirty="0">
                <a:solidFill>
                  <a:schemeClr val="accent3">
                    <a:lumMod val="25000"/>
                  </a:schemeClr>
                </a:solidFill>
                <a:latin typeface="Abadi" panose="020B0604020104020204" pitchFamily="34" charset="0"/>
              </a:rPr>
              <a:t>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month part of date using SUBSTR along side other mentioned columns using SELECT.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column be “Failure (drone ship)” and substring of date containing year to be “2015”.</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property using WHERE keyword.</a:t>
            </a:r>
          </a:p>
        </p:txBody>
      </p:sp>
    </p:spTree>
    <p:extLst>
      <p:ext uri="{BB962C8B-B14F-4D97-AF65-F5344CB8AC3E}">
        <p14:creationId xmlns:p14="http://schemas.microsoft.com/office/powerpoint/2010/main" val="147689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150BC57-1A25-31B6-3981-3F4EF98AD7EA}"/>
              </a:ext>
            </a:extLst>
          </p:cNvPr>
          <p:cNvPicPr>
            <a:picLocks noChangeAspect="1"/>
          </p:cNvPicPr>
          <p:nvPr/>
        </p:nvPicPr>
        <p:blipFill>
          <a:blip r:embed="rId3"/>
          <a:stretch>
            <a:fillRect/>
          </a:stretch>
        </p:blipFill>
        <p:spPr>
          <a:xfrm>
            <a:off x="3009843" y="1406284"/>
            <a:ext cx="6035935" cy="49130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7EEBD3-3149-3E86-02CE-9ED9A5FA37A1}"/>
              </a:ext>
            </a:extLst>
          </p:cNvPr>
          <p:cNvSpPr txBox="1"/>
          <p:nvPr/>
        </p:nvSpPr>
        <p:spPr>
          <a:xfrm>
            <a:off x="935840" y="834410"/>
            <a:ext cx="10320320" cy="5150128"/>
          </a:xfrm>
          <a:prstGeom prst="rect">
            <a:avLst/>
          </a:prstGeom>
          <a:noFill/>
        </p:spPr>
        <p:txBody>
          <a:bodyPr wrap="square">
            <a:sp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Query:</a:t>
            </a:r>
          </a:p>
          <a:p>
            <a:pPr marL="0" indent="0" algn="just">
              <a:lnSpc>
                <a:spcPct val="100000"/>
              </a:lnSpc>
              <a:buNone/>
            </a:pPr>
            <a:r>
              <a:rPr lang="en-US" dirty="0">
                <a:solidFill>
                  <a:schemeClr val="accent3">
                    <a:lumMod val="25000"/>
                  </a:schemeClr>
                </a:solidFill>
                <a:latin typeface="Abadi" panose="020B0604020104020204" pitchFamily="34" charset="0"/>
              </a:rPr>
              <a:t>%%</a:t>
            </a:r>
            <a:r>
              <a:rPr lang="en-US" dirty="0" err="1">
                <a:solidFill>
                  <a:schemeClr val="accent3">
                    <a:lumMod val="25000"/>
                  </a:schemeClr>
                </a:solidFill>
                <a:latin typeface="Abadi" panose="020B0604020104020204" pitchFamily="34" charset="0"/>
              </a:rPr>
              <a:t>sql</a:t>
            </a: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dirty="0">
                <a:solidFill>
                  <a:schemeClr val="accent3">
                    <a:lumMod val="25000"/>
                  </a:schemeClr>
                </a:solidFill>
                <a:latin typeface="Abadi" panose="020B0604020104020204" pitchFamily="34" charset="0"/>
              </a:rPr>
              <a:t>SELECT </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COUNT(</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FROM </a:t>
            </a:r>
            <a:r>
              <a:rPr lang="en-US" dirty="0" err="1">
                <a:solidFill>
                  <a:schemeClr val="accent3">
                    <a:lumMod val="25000"/>
                  </a:schemeClr>
                </a:solidFill>
                <a:latin typeface="Abadi" panose="020B0604020104020204" pitchFamily="34" charset="0"/>
              </a:rPr>
              <a:t>spacextable</a:t>
            </a:r>
            <a:r>
              <a:rPr lang="en-US" dirty="0">
                <a:solidFill>
                  <a:schemeClr val="accent3">
                    <a:lumMod val="25000"/>
                  </a:schemeClr>
                </a:solidFill>
                <a:latin typeface="Abadi" panose="020B0604020104020204" pitchFamily="34" charset="0"/>
              </a:rPr>
              <a:t> GROUP BY </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HAVING date BETWEEN '2010-06-04' AND '2017-03-20’ ORDER BY COUNT(</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DESC</a:t>
            </a:r>
          </a:p>
          <a:p>
            <a:pPr marL="0" indent="0" algn="just">
              <a:lnSpc>
                <a:spcPct val="100000"/>
              </a:lnSpc>
              <a:buNone/>
            </a:pP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sz="2200" b="1" dirty="0">
                <a:solidFill>
                  <a:schemeClr val="accent3">
                    <a:lumMod val="25000"/>
                  </a:schemeClr>
                </a:solidFill>
                <a:latin typeface="Abadi" panose="020B0604020104020204" pitchFamily="34" charset="0"/>
              </a:rPr>
              <a:t>Explanation:</a:t>
            </a:r>
            <a:endParaRPr lang="en-US" sz="2200" dirty="0">
              <a:solidFill>
                <a:schemeClr val="accent3">
                  <a:lumMod val="25000"/>
                </a:schemeClr>
              </a:solidFill>
              <a:latin typeface="Abadi" panose="020B0604020104020204" pitchFamily="34" charset="0"/>
            </a:endParaRPr>
          </a:p>
          <a:p>
            <a:pPr algn="just"/>
            <a:r>
              <a:rPr lang="en-US" sz="2200" dirty="0">
                <a:solidFill>
                  <a:schemeClr val="accent3">
                    <a:lumMod val="25000"/>
                  </a:schemeClr>
                </a:solidFill>
                <a:latin typeface="Abadi" panose="020B0604020104020204" pitchFamily="34" charset="0"/>
              </a:rPr>
              <a:t>We can r</a:t>
            </a:r>
            <a:r>
              <a:rPr lang="en-US" sz="2200" dirty="0">
                <a:solidFill>
                  <a:schemeClr val="accent3">
                    <a:lumMod val="25000"/>
                  </a:schemeClr>
                </a:solidFill>
                <a:latin typeface="Abadi"/>
              </a:rPr>
              <a:t>ank the count of landing outcomes (such as Failure (drone ship) or Success (ground pad)) between the date 2010-06-04 and 2017-03-20, in descending order</a:t>
            </a:r>
          </a:p>
          <a:p>
            <a:pPr algn="just"/>
            <a:r>
              <a:rPr lang="en-US" sz="2200" dirty="0">
                <a:solidFill>
                  <a:schemeClr val="accent3">
                    <a:lumMod val="25000"/>
                  </a:schemeClr>
                </a:solidFill>
                <a:latin typeface="Abadi" panose="020B0604020104020204" pitchFamily="34" charset="0"/>
              </a:rPr>
              <a:t>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column and its count using COUNT aggregate function.</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Grouping the results according to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using WHERE to have date in between specified date using BETWEEN.</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Presenting the filtered result in descending order on the basis of COUNT(</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using ORDER BY keyword.</a:t>
            </a:r>
          </a:p>
        </p:txBody>
      </p:sp>
    </p:spTree>
    <p:extLst>
      <p:ext uri="{BB962C8B-B14F-4D97-AF65-F5344CB8AC3E}">
        <p14:creationId xmlns:p14="http://schemas.microsoft.com/office/powerpoint/2010/main" val="403076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Map showing all Landing Sites</a:t>
            </a:r>
          </a:p>
        </p:txBody>
      </p:sp>
      <p:pic>
        <p:nvPicPr>
          <p:cNvPr id="10" name="Picture 9">
            <a:extLst>
              <a:ext uri="{FF2B5EF4-FFF2-40B4-BE49-F238E27FC236}">
                <a16:creationId xmlns:a16="http://schemas.microsoft.com/office/drawing/2014/main" id="{49A184D5-58E6-95AD-2E43-84B2D0283C89}"/>
              </a:ext>
            </a:extLst>
          </p:cNvPr>
          <p:cNvPicPr>
            <a:picLocks noChangeAspect="1"/>
          </p:cNvPicPr>
          <p:nvPr/>
        </p:nvPicPr>
        <p:blipFill rotWithShape="1">
          <a:blip r:embed="rId3"/>
          <a:srcRect l="6478" t="25796" r="15490" b="24829"/>
          <a:stretch/>
        </p:blipFill>
        <p:spPr>
          <a:xfrm>
            <a:off x="4185920" y="1679576"/>
            <a:ext cx="7632114" cy="3754120"/>
          </a:xfrm>
          <a:prstGeom prst="rect">
            <a:avLst/>
          </a:prstGeom>
        </p:spPr>
      </p:pic>
      <p:sp>
        <p:nvSpPr>
          <p:cNvPr id="11" name="Content Placeholder 2">
            <a:extLst>
              <a:ext uri="{FF2B5EF4-FFF2-40B4-BE49-F238E27FC236}">
                <a16:creationId xmlns:a16="http://schemas.microsoft.com/office/drawing/2014/main" id="{2D1FA2BB-0BD2-5CE7-E840-B80BED4379D0}"/>
              </a:ext>
            </a:extLst>
          </p:cNvPr>
          <p:cNvSpPr txBox="1">
            <a:spLocks/>
          </p:cNvSpPr>
          <p:nvPr/>
        </p:nvSpPr>
        <p:spPr>
          <a:xfrm>
            <a:off x="594360" y="1597819"/>
            <a:ext cx="3459480" cy="4628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Abadi" panose="020B0604020104020204" pitchFamily="34" charset="0"/>
              </a:rPr>
              <a:t>In the given figure sites are highlighted in orange and we can see that:</a:t>
            </a:r>
          </a:p>
          <a:p>
            <a:r>
              <a:rPr lang="en-US" sz="2000" dirty="0">
                <a:latin typeface="Abadi" panose="020B0604020104020204" pitchFamily="34" charset="0"/>
              </a:rPr>
              <a:t>They are all </a:t>
            </a:r>
            <a:r>
              <a:rPr lang="en-US" sz="2000" b="1" dirty="0">
                <a:latin typeface="Abadi" panose="020B0604020104020204" pitchFamily="34" charset="0"/>
              </a:rPr>
              <a:t>located near costal regions of the U.S.</a:t>
            </a:r>
            <a:r>
              <a:rPr lang="en-US" sz="2000" dirty="0">
                <a:latin typeface="Abadi" panose="020B0604020104020204" pitchFamily="34" charset="0"/>
              </a:rPr>
              <a:t> which allows rockets to land on water and reduces damage in case of failure.</a:t>
            </a:r>
          </a:p>
          <a:p>
            <a:r>
              <a:rPr lang="en-US" sz="2000" dirty="0">
                <a:latin typeface="Abadi" panose="020B0604020104020204" pitchFamily="34" charset="0"/>
              </a:rPr>
              <a:t>They are all </a:t>
            </a:r>
            <a:r>
              <a:rPr lang="en-US" sz="2000" b="1" dirty="0">
                <a:latin typeface="Abadi" panose="020B0604020104020204" pitchFamily="34" charset="0"/>
              </a:rPr>
              <a:t>located near the equator line </a:t>
            </a:r>
            <a:r>
              <a:rPr lang="en-US" sz="2000" dirty="0">
                <a:latin typeface="Abadi" panose="020B0604020104020204" pitchFamily="34" charset="0"/>
              </a:rPr>
              <a:t>because the linear velocity of Earth's surface is greatest towards the equator which is advantageous for launching rockets.</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Map marking launch success &amp; failures in each site</a:t>
            </a:r>
          </a:p>
        </p:txBody>
      </p:sp>
      <p:sp>
        <p:nvSpPr>
          <p:cNvPr id="6" name="Content Placeholder 2">
            <a:extLst>
              <a:ext uri="{FF2B5EF4-FFF2-40B4-BE49-F238E27FC236}">
                <a16:creationId xmlns:a16="http://schemas.microsoft.com/office/drawing/2014/main" id="{999D7C55-F40A-656A-45CB-8E66A2A62757}"/>
              </a:ext>
            </a:extLst>
          </p:cNvPr>
          <p:cNvSpPr txBox="1">
            <a:spLocks/>
          </p:cNvSpPr>
          <p:nvPr/>
        </p:nvSpPr>
        <p:spPr>
          <a:xfrm>
            <a:off x="1071880" y="1972658"/>
            <a:ext cx="4373880" cy="359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200" dirty="0">
                <a:latin typeface="Abadi" panose="020B0604020104020204" pitchFamily="34" charset="0"/>
              </a:rPr>
              <a:t>In the given figure we can see that:</a:t>
            </a:r>
          </a:p>
          <a:p>
            <a:pPr algn="just"/>
            <a:r>
              <a:rPr lang="en-US" sz="2000" dirty="0">
                <a:latin typeface="Abadi" panose="020B0604020104020204" pitchFamily="34" charset="0"/>
              </a:rPr>
              <a:t>CCAFS SLC-40 launch site has more failures that success.</a:t>
            </a:r>
          </a:p>
          <a:p>
            <a:pPr algn="just"/>
            <a:r>
              <a:rPr lang="en-US" sz="2000" dirty="0">
                <a:latin typeface="Abadi" panose="020B0604020104020204" pitchFamily="34" charset="0"/>
              </a:rPr>
              <a:t>Thus, the colored markers in marker cluster makes identifying  launch sites success rate easier.</a:t>
            </a:r>
          </a:p>
        </p:txBody>
      </p:sp>
      <p:pic>
        <p:nvPicPr>
          <p:cNvPr id="11" name="Picture 10">
            <a:extLst>
              <a:ext uri="{FF2B5EF4-FFF2-40B4-BE49-F238E27FC236}">
                <a16:creationId xmlns:a16="http://schemas.microsoft.com/office/drawing/2014/main" id="{43D5529A-4212-2545-3447-3BE147638ABF}"/>
              </a:ext>
            </a:extLst>
          </p:cNvPr>
          <p:cNvPicPr>
            <a:picLocks noChangeAspect="1"/>
          </p:cNvPicPr>
          <p:nvPr/>
        </p:nvPicPr>
        <p:blipFill>
          <a:blip r:embed="rId3"/>
          <a:stretch>
            <a:fillRect/>
          </a:stretch>
        </p:blipFill>
        <p:spPr>
          <a:xfrm>
            <a:off x="6746242" y="1402542"/>
            <a:ext cx="4539369" cy="414316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5280"/>
            <a:ext cx="10530114" cy="4714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a:spcBef>
                <a:spcPts val="0"/>
              </a:spcBef>
            </a:pPr>
            <a:r>
              <a:rPr lang="en-US" sz="2000" b="0" dirty="0">
                <a:solidFill>
                  <a:schemeClr val="tx1"/>
                </a:solidFill>
                <a:effectLst/>
                <a:latin typeface="Abadi" panose="020B0604020104020204" pitchFamily="34" charset="0"/>
              </a:rPr>
              <a:t>This project was done for the fulfillment of "IBM: Applied Data Science Capstone” certification.</a:t>
            </a:r>
          </a:p>
          <a:p>
            <a:pPr>
              <a:spcBef>
                <a:spcPts val="0"/>
              </a:spcBef>
            </a:pPr>
            <a:r>
              <a:rPr lang="en-US" sz="2000" b="0" dirty="0">
                <a:solidFill>
                  <a:schemeClr val="tx1"/>
                </a:solidFill>
                <a:effectLst/>
                <a:latin typeface="Abadi" panose="020B0604020104020204" pitchFamily="34" charset="0"/>
              </a:rPr>
              <a:t>SpaceX is an market leading Aerospace company which has dominated the market due to their proprietary technology which allow the first stage of their Falcon 9 rocket to land.</a:t>
            </a:r>
          </a:p>
          <a:p>
            <a:pPr>
              <a:spcBef>
                <a:spcPts val="0"/>
              </a:spcBef>
            </a:pPr>
            <a:r>
              <a:rPr lang="en-US" sz="2000" b="0" dirty="0">
                <a:solidFill>
                  <a:schemeClr val="tx1"/>
                </a:solidFill>
                <a:effectLst/>
                <a:latin typeface="Abadi" panose="020B0604020104020204" pitchFamily="34" charset="0"/>
              </a:rPr>
              <a:t>This allows the first stage of the rocket to be reused significantly reducing their cost.</a:t>
            </a:r>
          </a:p>
          <a:p>
            <a:pPr>
              <a:spcBef>
                <a:spcPts val="0"/>
              </a:spcBef>
            </a:pPr>
            <a:r>
              <a:rPr lang="en-US" sz="2000" b="0" dirty="0">
                <a:solidFill>
                  <a:schemeClr val="tx1"/>
                </a:solidFill>
                <a:effectLst/>
                <a:latin typeface="Abadi" panose="020B0604020104020204" pitchFamily="34" charset="0"/>
              </a:rPr>
              <a:t>SpaceX advertises Falcon 9 rocket launches on its website with a cost of 62 million dollars; other providers cost upwards of 165 million dollars each.</a:t>
            </a:r>
          </a:p>
          <a:p>
            <a:endParaRPr lang="en-US" sz="1600" b="0" dirty="0">
              <a:solidFill>
                <a:schemeClr val="tx1"/>
              </a:solidFill>
              <a:effectLst/>
              <a:latin typeface="Abadi" panose="020B0604020104020204" pitchFamily="34" charset="0"/>
            </a:endParaRPr>
          </a:p>
          <a:p>
            <a:pPr marL="0" indent="0">
              <a:spcBef>
                <a:spcPts val="1400"/>
              </a:spcBef>
              <a:buNone/>
            </a:pPr>
            <a:r>
              <a:rPr lang="en-US" sz="2200" b="1" dirty="0">
                <a:solidFill>
                  <a:schemeClr val="accent3">
                    <a:lumMod val="25000"/>
                  </a:schemeClr>
                </a:solidFill>
                <a:latin typeface="Abadi" panose="020B0604020104020204" pitchFamily="34" charset="0"/>
              </a:rPr>
              <a:t>Problems you want to find answers:</a:t>
            </a:r>
          </a:p>
          <a:p>
            <a:pPr>
              <a:spcBef>
                <a:spcPts val="0"/>
              </a:spcBef>
            </a:pPr>
            <a:r>
              <a:rPr lang="en-US" sz="2000" dirty="0">
                <a:solidFill>
                  <a:schemeClr val="accent3">
                    <a:lumMod val="25000"/>
                  </a:schemeClr>
                </a:solidFill>
                <a:latin typeface="Abadi" panose="020B0604020104020204" pitchFamily="34" charset="0"/>
              </a:rPr>
              <a:t>How are various variables related to mission success i.e. successful landing of first stage?</a:t>
            </a:r>
          </a:p>
          <a:p>
            <a:pPr>
              <a:spcBef>
                <a:spcPts val="0"/>
              </a:spcBef>
            </a:pPr>
            <a:r>
              <a:rPr lang="en-US" sz="2000" dirty="0">
                <a:solidFill>
                  <a:schemeClr val="accent3">
                    <a:lumMod val="25000"/>
                  </a:schemeClr>
                </a:solidFill>
                <a:latin typeface="Abadi" panose="020B0604020104020204" pitchFamily="34" charset="0"/>
              </a:rPr>
              <a:t>Which factors influence success and there signification?</a:t>
            </a:r>
          </a:p>
          <a:p>
            <a:pPr>
              <a:spcBef>
                <a:spcPts val="0"/>
              </a:spcBef>
            </a:pPr>
            <a:r>
              <a:rPr lang="en-US" sz="2000" dirty="0">
                <a:solidFill>
                  <a:schemeClr val="accent3">
                    <a:lumMod val="25000"/>
                  </a:schemeClr>
                </a:solidFill>
                <a:latin typeface="Abadi" panose="020B0604020104020204" pitchFamily="34" charset="0"/>
              </a:rPr>
              <a:t>Which Machine Learning Prediction model is the best for predicting the success of Falcon 9 rockets?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Map of a launch site in proximity to coastline</a:t>
            </a:r>
          </a:p>
        </p:txBody>
      </p:sp>
      <p:sp>
        <p:nvSpPr>
          <p:cNvPr id="7" name="TextBox 6">
            <a:extLst>
              <a:ext uri="{FF2B5EF4-FFF2-40B4-BE49-F238E27FC236}">
                <a16:creationId xmlns:a16="http://schemas.microsoft.com/office/drawing/2014/main" id="{2F825595-7AD4-0182-1194-BF4B31923D42}"/>
              </a:ext>
            </a:extLst>
          </p:cNvPr>
          <p:cNvSpPr txBox="1"/>
          <p:nvPr/>
        </p:nvSpPr>
        <p:spPr>
          <a:xfrm>
            <a:off x="891931" y="2041287"/>
            <a:ext cx="3385429" cy="2923877"/>
          </a:xfrm>
          <a:prstGeom prst="rect">
            <a:avLst/>
          </a:prstGeom>
          <a:noFill/>
        </p:spPr>
        <p:txBody>
          <a:bodyPr wrap="square">
            <a:spAutoFit/>
          </a:bodyPr>
          <a:lstStyle/>
          <a:p>
            <a:pPr marL="0" indent="0" algn="just">
              <a:buFont typeface="Arial" panose="020B0604020202020204" pitchFamily="34" charset="0"/>
              <a:buNone/>
            </a:pPr>
            <a:r>
              <a:rPr lang="en-US" sz="2000" dirty="0">
                <a:latin typeface="Abadi" panose="020B0604020104020204" pitchFamily="34" charset="0"/>
              </a:rPr>
              <a:t>In the given figure we can see that:</a:t>
            </a:r>
          </a:p>
          <a:p>
            <a:pPr marL="285750" indent="-285750" algn="just">
              <a:buFont typeface="Arial" panose="020B0604020202020204" pitchFamily="34" charset="0"/>
              <a:buChar char="•"/>
            </a:pPr>
            <a:r>
              <a:rPr lang="en-US" sz="1800" dirty="0">
                <a:latin typeface="Abadi" panose="020B0604020104020204" pitchFamily="34" charset="0"/>
              </a:rPr>
              <a:t>A blue line highlighting a path from CCAFS SLC-40 launch site to nearest coastline.</a:t>
            </a:r>
          </a:p>
          <a:p>
            <a:pPr marL="285750" indent="-285750" algn="just">
              <a:buFont typeface="Arial" panose="020B0604020202020204" pitchFamily="34" charset="0"/>
              <a:buChar char="•"/>
            </a:pPr>
            <a:r>
              <a:rPr lang="en-US" sz="1800" dirty="0">
                <a:latin typeface="Abadi" panose="020B0604020104020204" pitchFamily="34" charset="0"/>
              </a:rPr>
              <a:t>The </a:t>
            </a:r>
            <a:r>
              <a:rPr lang="en-US" dirty="0">
                <a:latin typeface="Abadi" panose="020B0604020104020204" pitchFamily="34" charset="0"/>
              </a:rPr>
              <a:t>distance between the launch site and nearest coastline. i.e. 1.23km highlighted in orange. </a:t>
            </a:r>
            <a:endParaRPr lang="en-US" sz="1800" dirty="0">
              <a:latin typeface="Abadi" panose="020B0604020104020204" pitchFamily="34" charset="0"/>
            </a:endParaRPr>
          </a:p>
        </p:txBody>
      </p:sp>
      <p:pic>
        <p:nvPicPr>
          <p:cNvPr id="10" name="Picture 9">
            <a:extLst>
              <a:ext uri="{FF2B5EF4-FFF2-40B4-BE49-F238E27FC236}">
                <a16:creationId xmlns:a16="http://schemas.microsoft.com/office/drawing/2014/main" id="{5BC6C745-AF74-40BE-E65C-01E81609C762}"/>
              </a:ext>
            </a:extLst>
          </p:cNvPr>
          <p:cNvPicPr>
            <a:picLocks noChangeAspect="1"/>
          </p:cNvPicPr>
          <p:nvPr/>
        </p:nvPicPr>
        <p:blipFill>
          <a:blip r:embed="rId3"/>
          <a:stretch>
            <a:fillRect/>
          </a:stretch>
        </p:blipFill>
        <p:spPr>
          <a:xfrm>
            <a:off x="4577874" y="1521646"/>
            <a:ext cx="6989337" cy="406997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948CB"/>
                </a:solidFill>
                <a:latin typeface="Abadi"/>
              </a:rPr>
              <a:t>S</a:t>
            </a:r>
            <a:r>
              <a:rPr lang="en-US" sz="4000" dirty="0">
                <a:solidFill>
                  <a:srgbClr val="0948CB"/>
                </a:solidFill>
                <a:latin typeface="Abadi"/>
              </a:rPr>
              <a:t>uccess count for all Launch Sites</a:t>
            </a:r>
            <a:endParaRPr lang="en-US" dirty="0">
              <a:solidFill>
                <a:srgbClr val="0948CB"/>
              </a:solidFill>
              <a:latin typeface="Abadi"/>
            </a:endParaRPr>
          </a:p>
        </p:txBody>
      </p:sp>
      <p:sp>
        <p:nvSpPr>
          <p:cNvPr id="9" name="TextBox 8">
            <a:extLst>
              <a:ext uri="{FF2B5EF4-FFF2-40B4-BE49-F238E27FC236}">
                <a16:creationId xmlns:a16="http://schemas.microsoft.com/office/drawing/2014/main" id="{B3052823-0EF2-D3E2-19AF-0F8456AA17F3}"/>
              </a:ext>
            </a:extLst>
          </p:cNvPr>
          <p:cNvSpPr txBox="1"/>
          <p:nvPr/>
        </p:nvSpPr>
        <p:spPr>
          <a:xfrm>
            <a:off x="891931" y="1594247"/>
            <a:ext cx="4370949" cy="4493538"/>
          </a:xfrm>
          <a:prstGeom prst="rect">
            <a:avLst/>
          </a:prstGeom>
          <a:noFill/>
        </p:spPr>
        <p:txBody>
          <a:bodyPr wrap="square">
            <a:spAutoFit/>
          </a:bodyPr>
          <a:lstStyle/>
          <a:p>
            <a:pPr marL="0" indent="0" algn="just">
              <a:buFont typeface="Arial" panose="020B0604020202020204" pitchFamily="34" charset="0"/>
              <a:buNone/>
            </a:pPr>
            <a:r>
              <a:rPr lang="en-US" sz="2000" dirty="0">
                <a:latin typeface="Abadi" panose="020B0604020104020204" pitchFamily="34" charset="0"/>
              </a:rPr>
              <a:t>The given pie chart shows the contribution of each launch site toward total successful launches:</a:t>
            </a:r>
          </a:p>
          <a:p>
            <a:pPr marL="285750" indent="-285750" algn="just">
              <a:buFont typeface="Arial" panose="020B0604020202020204" pitchFamily="34" charset="0"/>
              <a:buChar char="•"/>
            </a:pPr>
            <a:r>
              <a:rPr lang="en-US" dirty="0">
                <a:latin typeface="Abadi" panose="020B0604020104020204" pitchFamily="34" charset="0"/>
              </a:rPr>
              <a:t>KSC LC-39A is the most successful launch site contributing to 52.2% of all successful missions.</a:t>
            </a:r>
          </a:p>
          <a:p>
            <a:pPr marL="285750" indent="-285750" algn="just">
              <a:buFont typeface="Arial" panose="020B0604020202020204" pitchFamily="34" charset="0"/>
              <a:buChar char="•"/>
            </a:pPr>
            <a:r>
              <a:rPr lang="en-US" dirty="0">
                <a:latin typeface="Abadi" panose="020B0604020104020204" pitchFamily="34" charset="0"/>
              </a:rPr>
              <a:t>CCAFS SLC-40 is the least successful launch site.</a:t>
            </a:r>
          </a:p>
          <a:p>
            <a:pPr marL="285750" indent="-285750" algn="just">
              <a:buFont typeface="Arial" panose="020B0604020202020204" pitchFamily="34" charset="0"/>
              <a:buChar char="•"/>
            </a:pPr>
            <a:r>
              <a:rPr lang="en-US" dirty="0">
                <a:latin typeface="Abadi" panose="020B0604020104020204" pitchFamily="34" charset="0"/>
              </a:rPr>
              <a:t>72.6% of successful missions were launched from Florida as KSC LC-39A and CCAFS SLC-40 both are within it.</a:t>
            </a:r>
          </a:p>
          <a:p>
            <a:pPr marL="285750" indent="-285750" algn="just">
              <a:buFont typeface="Arial" panose="020B0604020202020204" pitchFamily="34" charset="0"/>
              <a:buChar char="•"/>
            </a:pPr>
            <a:endParaRPr lang="en-US" sz="1800" dirty="0">
              <a:latin typeface="Abadi" panose="020B0604020104020204" pitchFamily="34" charset="0"/>
            </a:endParaRPr>
          </a:p>
          <a:p>
            <a:pPr algn="just"/>
            <a:r>
              <a:rPr lang="en-US" sz="1600" dirty="0">
                <a:solidFill>
                  <a:srgbClr val="C00000"/>
                </a:solidFill>
                <a:latin typeface="Abadi" panose="020B0604020104020204" pitchFamily="34" charset="0"/>
              </a:rPr>
              <a:t>Note: </a:t>
            </a:r>
          </a:p>
          <a:p>
            <a:pPr algn="just"/>
            <a:r>
              <a:rPr lang="en-US" sz="1600" dirty="0">
                <a:solidFill>
                  <a:srgbClr val="C00000"/>
                </a:solidFill>
                <a:latin typeface="Abadi" panose="020B0604020104020204" pitchFamily="34" charset="0"/>
              </a:rPr>
              <a:t>Data was cleaned to replace CCAFS LC-40 with CCAFS SLC-40 because they both are the same launch site.</a:t>
            </a:r>
          </a:p>
        </p:txBody>
      </p:sp>
      <p:pic>
        <p:nvPicPr>
          <p:cNvPr id="11" name="Picture 10">
            <a:extLst>
              <a:ext uri="{FF2B5EF4-FFF2-40B4-BE49-F238E27FC236}">
                <a16:creationId xmlns:a16="http://schemas.microsoft.com/office/drawing/2014/main" id="{79CBC26D-8E80-1262-5962-7BBFB27B4DEF}"/>
              </a:ext>
            </a:extLst>
          </p:cNvPr>
          <p:cNvPicPr>
            <a:picLocks noChangeAspect="1"/>
          </p:cNvPicPr>
          <p:nvPr/>
        </p:nvPicPr>
        <p:blipFill>
          <a:blip r:embed="rId3"/>
          <a:stretch>
            <a:fillRect/>
          </a:stretch>
        </p:blipFill>
        <p:spPr>
          <a:xfrm>
            <a:off x="5428324" y="1401573"/>
            <a:ext cx="5871745" cy="46240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948CB"/>
                </a:solidFill>
                <a:latin typeface="Abadi"/>
              </a:rPr>
              <a:t>L</a:t>
            </a:r>
            <a:r>
              <a:rPr lang="en-US" sz="4000" dirty="0">
                <a:solidFill>
                  <a:srgbClr val="0948CB"/>
                </a:solidFill>
                <a:latin typeface="Abadi"/>
              </a:rPr>
              <a:t>aunch </a:t>
            </a:r>
            <a:r>
              <a:rPr lang="en-US" dirty="0">
                <a:solidFill>
                  <a:srgbClr val="0948CB"/>
                </a:solidFill>
                <a:latin typeface="Abadi"/>
              </a:rPr>
              <a:t>S</a:t>
            </a:r>
            <a:r>
              <a:rPr lang="en-US" sz="4000" dirty="0">
                <a:solidFill>
                  <a:srgbClr val="0948CB"/>
                </a:solidFill>
                <a:latin typeface="Abadi"/>
              </a:rPr>
              <a:t>ite with Highest Launch </a:t>
            </a:r>
            <a:r>
              <a:rPr lang="en-US" dirty="0">
                <a:solidFill>
                  <a:srgbClr val="0948CB"/>
                </a:solidFill>
                <a:latin typeface="Abadi"/>
              </a:rPr>
              <a:t>S</a:t>
            </a:r>
            <a:r>
              <a:rPr lang="en-US" sz="4000" dirty="0">
                <a:solidFill>
                  <a:srgbClr val="0948CB"/>
                </a:solidFill>
                <a:latin typeface="Abadi"/>
              </a:rPr>
              <a:t>uccess </a:t>
            </a:r>
            <a:r>
              <a:rPr lang="en-US" dirty="0">
                <a:solidFill>
                  <a:srgbClr val="0948CB"/>
                </a:solidFill>
                <a:latin typeface="Abadi"/>
              </a:rPr>
              <a:t>R</a:t>
            </a:r>
            <a:r>
              <a:rPr lang="en-US" sz="4000" dirty="0">
                <a:solidFill>
                  <a:srgbClr val="0948CB"/>
                </a:solidFill>
                <a:latin typeface="Abadi"/>
              </a:rPr>
              <a:t>atio</a:t>
            </a:r>
            <a:endParaRPr lang="en-US" dirty="0">
              <a:solidFill>
                <a:srgbClr val="0948CB"/>
              </a:solidFill>
              <a:latin typeface="Abadi"/>
            </a:endParaRPr>
          </a:p>
        </p:txBody>
      </p:sp>
      <p:pic>
        <p:nvPicPr>
          <p:cNvPr id="7" name="Picture 6">
            <a:extLst>
              <a:ext uri="{FF2B5EF4-FFF2-40B4-BE49-F238E27FC236}">
                <a16:creationId xmlns:a16="http://schemas.microsoft.com/office/drawing/2014/main" id="{B6F8F3CD-E5F1-5A02-471F-6B2998DF6228}"/>
              </a:ext>
            </a:extLst>
          </p:cNvPr>
          <p:cNvPicPr>
            <a:picLocks noChangeAspect="1"/>
          </p:cNvPicPr>
          <p:nvPr/>
        </p:nvPicPr>
        <p:blipFill rotWithShape="1">
          <a:blip r:embed="rId3"/>
          <a:srcRect t="19838"/>
          <a:stretch/>
        </p:blipFill>
        <p:spPr>
          <a:xfrm>
            <a:off x="5785945" y="1660880"/>
            <a:ext cx="5672027" cy="4364693"/>
          </a:xfrm>
          <a:prstGeom prst="rect">
            <a:avLst/>
          </a:prstGeom>
        </p:spPr>
      </p:pic>
      <p:sp>
        <p:nvSpPr>
          <p:cNvPr id="9" name="TextBox 8">
            <a:extLst>
              <a:ext uri="{FF2B5EF4-FFF2-40B4-BE49-F238E27FC236}">
                <a16:creationId xmlns:a16="http://schemas.microsoft.com/office/drawing/2014/main" id="{574E251D-E891-D40C-5923-CA54B13BA3FB}"/>
              </a:ext>
            </a:extLst>
          </p:cNvPr>
          <p:cNvSpPr txBox="1"/>
          <p:nvPr/>
        </p:nvSpPr>
        <p:spPr>
          <a:xfrm>
            <a:off x="891931" y="1890117"/>
            <a:ext cx="4734169" cy="1538883"/>
          </a:xfrm>
          <a:prstGeom prst="rect">
            <a:avLst/>
          </a:prstGeom>
          <a:noFill/>
        </p:spPr>
        <p:txBody>
          <a:bodyPr wrap="square">
            <a:spAutoFit/>
          </a:bodyPr>
          <a:lstStyle/>
          <a:p>
            <a:pPr marL="0" indent="0" algn="just">
              <a:buFont typeface="Arial" panose="020B0604020202020204" pitchFamily="34" charset="0"/>
              <a:buNone/>
            </a:pPr>
            <a:r>
              <a:rPr lang="en-US" sz="2000" dirty="0">
                <a:latin typeface="Abadi" panose="020B0604020104020204" pitchFamily="34" charset="0"/>
              </a:rPr>
              <a:t>The given pie chart shows the success rate of KSC LC-39A launch site as:</a:t>
            </a:r>
          </a:p>
          <a:p>
            <a:pPr marL="285750" indent="-285750" algn="just">
              <a:buFont typeface="Arial" panose="020B0604020202020204" pitchFamily="34" charset="0"/>
              <a:buChar char="•"/>
            </a:pPr>
            <a:r>
              <a:rPr lang="en-US" dirty="0">
                <a:latin typeface="Abadi" panose="020B0604020104020204" pitchFamily="34" charset="0"/>
              </a:rPr>
              <a:t>KSC LC-39A has the highest launch success rate of 76.9%.</a:t>
            </a:r>
          </a:p>
          <a:p>
            <a:pPr marL="285750" indent="-285750" algn="just">
              <a:buFont typeface="Arial" panose="020B0604020202020204" pitchFamily="34" charset="0"/>
              <a:buChar char="•"/>
            </a:pPr>
            <a:r>
              <a:rPr lang="en-US" dirty="0">
                <a:latin typeface="Abadi" panose="020B0604020104020204" pitchFamily="34" charset="0"/>
              </a:rPr>
              <a:t>Consequently, it’s failure rate is 23.1%.</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dirty="0">
                <a:solidFill>
                  <a:srgbClr val="0948CB"/>
                </a:solidFill>
                <a:latin typeface="Abadi" panose="020B0604020104020204" pitchFamily="34" charset="0"/>
              </a:rPr>
              <a:t>Correlation between Payload Mass &amp; Success for all sites</a:t>
            </a:r>
            <a:endParaRPr lang="en-US" sz="3600" dirty="0">
              <a:solidFill>
                <a:srgbClr val="0948CB"/>
              </a:solidFill>
              <a:latin typeface="Abadi"/>
            </a:endParaRPr>
          </a:p>
        </p:txBody>
      </p:sp>
      <p:pic>
        <p:nvPicPr>
          <p:cNvPr id="7" name="Picture 6">
            <a:extLst>
              <a:ext uri="{FF2B5EF4-FFF2-40B4-BE49-F238E27FC236}">
                <a16:creationId xmlns:a16="http://schemas.microsoft.com/office/drawing/2014/main" id="{CC90CEE3-677C-B957-84A1-EEE2E48AE6A0}"/>
              </a:ext>
            </a:extLst>
          </p:cNvPr>
          <p:cNvPicPr>
            <a:picLocks noChangeAspect="1"/>
          </p:cNvPicPr>
          <p:nvPr/>
        </p:nvPicPr>
        <p:blipFill>
          <a:blip r:embed="rId3"/>
          <a:stretch>
            <a:fillRect/>
          </a:stretch>
        </p:blipFill>
        <p:spPr>
          <a:xfrm>
            <a:off x="2053012" y="1445562"/>
            <a:ext cx="8729466" cy="2978044"/>
          </a:xfrm>
          <a:prstGeom prst="rect">
            <a:avLst/>
          </a:prstGeom>
        </p:spPr>
      </p:pic>
      <p:sp>
        <p:nvSpPr>
          <p:cNvPr id="8" name="TextBox 7">
            <a:extLst>
              <a:ext uri="{FF2B5EF4-FFF2-40B4-BE49-F238E27FC236}">
                <a16:creationId xmlns:a16="http://schemas.microsoft.com/office/drawing/2014/main" id="{7A11141A-21FA-31C2-0C4F-6C44F277829A}"/>
              </a:ext>
            </a:extLst>
          </p:cNvPr>
          <p:cNvSpPr txBox="1"/>
          <p:nvPr/>
        </p:nvSpPr>
        <p:spPr>
          <a:xfrm>
            <a:off x="1159945" y="4625954"/>
            <a:ext cx="10515600" cy="1600438"/>
          </a:xfrm>
          <a:prstGeom prst="rect">
            <a:avLst/>
          </a:prstGeom>
          <a:noFill/>
        </p:spPr>
        <p:txBody>
          <a:bodyPr wrap="square">
            <a:spAutoFit/>
          </a:bodyPr>
          <a:lstStyle/>
          <a:p>
            <a:pPr marL="285750" indent="-285750" algn="just">
              <a:buFont typeface="Arial" panose="020B0604020202020204" pitchFamily="34" charset="0"/>
              <a:buChar char="•"/>
            </a:pPr>
            <a:r>
              <a:rPr lang="en-US" sz="2000" b="1" dirty="0">
                <a:latin typeface="Abadi" panose="020B0604020104020204" pitchFamily="34" charset="0"/>
              </a:rPr>
              <a:t>Most Successful Booster Version:</a:t>
            </a:r>
            <a:r>
              <a:rPr lang="en-US" sz="2000" dirty="0">
                <a:latin typeface="Abadi" panose="020B0604020104020204" pitchFamily="34" charset="0"/>
              </a:rPr>
              <a:t> FT</a:t>
            </a:r>
          </a:p>
          <a:p>
            <a:pPr marL="285750" indent="-285750" algn="just">
              <a:buFont typeface="Arial" panose="020B0604020202020204" pitchFamily="34" charset="0"/>
              <a:buChar char="•"/>
            </a:pPr>
            <a:r>
              <a:rPr lang="en-US" sz="2000" b="1" dirty="0">
                <a:latin typeface="Abadi" panose="020B0604020104020204" pitchFamily="34" charset="0"/>
              </a:rPr>
              <a:t>Least Successful Booster Version: </a:t>
            </a:r>
            <a:r>
              <a:rPr lang="en-US" sz="2000" dirty="0">
                <a:latin typeface="Abadi" panose="020B0604020104020204" pitchFamily="34" charset="0"/>
              </a:rPr>
              <a:t>v1.1</a:t>
            </a:r>
          </a:p>
          <a:p>
            <a:pPr marL="285750" indent="-285750" algn="just">
              <a:buFont typeface="Arial" panose="020B0604020202020204" pitchFamily="34" charset="0"/>
              <a:buChar char="•"/>
            </a:pPr>
            <a:r>
              <a:rPr lang="en-US" sz="2000" b="1" dirty="0">
                <a:latin typeface="Abadi" panose="020B0604020104020204" pitchFamily="34" charset="0"/>
              </a:rPr>
              <a:t>Most Successful Payload Mass Range:</a:t>
            </a:r>
            <a:r>
              <a:rPr lang="en-US" sz="2000" dirty="0">
                <a:latin typeface="Abadi" panose="020B0604020104020204" pitchFamily="34" charset="0"/>
              </a:rPr>
              <a:t> 3100kg – 3700kg (7 success)</a:t>
            </a:r>
          </a:p>
          <a:p>
            <a:pPr marL="285750" indent="-285750" algn="just">
              <a:buFont typeface="Arial" panose="020B0604020202020204" pitchFamily="34" charset="0"/>
              <a:buChar char="•"/>
            </a:pPr>
            <a:r>
              <a:rPr lang="en-US" sz="2000" b="1" dirty="0">
                <a:latin typeface="Abadi" panose="020B0604020104020204" pitchFamily="34" charset="0"/>
              </a:rPr>
              <a:t>Least Successful Payload Mass Range:</a:t>
            </a:r>
            <a:r>
              <a:rPr lang="en-US" sz="2000" dirty="0">
                <a:latin typeface="Abadi" panose="020B0604020104020204" pitchFamily="34" charset="0"/>
              </a:rPr>
              <a:t> 4100kg – 4800kg (5 failure)</a:t>
            </a:r>
          </a:p>
          <a:p>
            <a:pPr marL="285750" indent="-285750" algn="just">
              <a:buFont typeface="Arial" panose="020B0604020202020204" pitchFamily="34" charset="0"/>
              <a:buChar char="•"/>
            </a:pPr>
            <a:endParaRPr lang="en-US"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8948" y="1820970"/>
            <a:ext cx="5101624" cy="381158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given bar chart shows the prediction accuracy of various Machine Learning models using new testing data set.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scored lowest with accuracy of 66.6% due to its inability to  fit all training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All other prediction models performed the same with testing accuracy of 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2BB3DBC-5D92-42BC-45C5-7D7E7F5E2672}"/>
              </a:ext>
            </a:extLst>
          </p:cNvPr>
          <p:cNvPicPr>
            <a:picLocks noChangeAspect="1"/>
          </p:cNvPicPr>
          <p:nvPr/>
        </p:nvPicPr>
        <p:blipFill>
          <a:blip r:embed="rId3"/>
          <a:stretch>
            <a:fillRect/>
          </a:stretch>
        </p:blipFill>
        <p:spPr>
          <a:xfrm>
            <a:off x="5884936" y="1559827"/>
            <a:ext cx="5400675" cy="43338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90775"/>
            <a:ext cx="9477960" cy="71460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Even the confusion matrices are same for all three best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92B6B971-606B-14C1-CB35-20B85B507E07}"/>
              </a:ext>
            </a:extLst>
          </p:cNvPr>
          <p:cNvPicPr>
            <a:picLocks noChangeAspect="1"/>
          </p:cNvPicPr>
          <p:nvPr/>
        </p:nvPicPr>
        <p:blipFill>
          <a:blip r:embed="rId3"/>
          <a:stretch>
            <a:fillRect/>
          </a:stretch>
        </p:blipFill>
        <p:spPr>
          <a:xfrm>
            <a:off x="770011" y="2205376"/>
            <a:ext cx="3213516" cy="2918167"/>
          </a:xfrm>
          <a:prstGeom prst="rect">
            <a:avLst/>
          </a:prstGeom>
        </p:spPr>
      </p:pic>
      <p:pic>
        <p:nvPicPr>
          <p:cNvPr id="10" name="Picture 9">
            <a:extLst>
              <a:ext uri="{FF2B5EF4-FFF2-40B4-BE49-F238E27FC236}">
                <a16:creationId xmlns:a16="http://schemas.microsoft.com/office/drawing/2014/main" id="{A31AA972-AA2D-B634-CFB8-EB1EF9798B43}"/>
              </a:ext>
            </a:extLst>
          </p:cNvPr>
          <p:cNvPicPr>
            <a:picLocks noChangeAspect="1"/>
          </p:cNvPicPr>
          <p:nvPr/>
        </p:nvPicPr>
        <p:blipFill>
          <a:blip r:embed="rId4"/>
          <a:stretch>
            <a:fillRect/>
          </a:stretch>
        </p:blipFill>
        <p:spPr>
          <a:xfrm>
            <a:off x="4489242" y="2205374"/>
            <a:ext cx="3213516" cy="2918169"/>
          </a:xfrm>
          <a:prstGeom prst="rect">
            <a:avLst/>
          </a:prstGeom>
        </p:spPr>
      </p:pic>
      <p:pic>
        <p:nvPicPr>
          <p:cNvPr id="12" name="Picture 11">
            <a:extLst>
              <a:ext uri="{FF2B5EF4-FFF2-40B4-BE49-F238E27FC236}">
                <a16:creationId xmlns:a16="http://schemas.microsoft.com/office/drawing/2014/main" id="{58EB6E4F-1D96-8723-A429-4E5005684F7A}"/>
              </a:ext>
            </a:extLst>
          </p:cNvPr>
          <p:cNvPicPr>
            <a:picLocks noChangeAspect="1"/>
          </p:cNvPicPr>
          <p:nvPr/>
        </p:nvPicPr>
        <p:blipFill>
          <a:blip r:embed="rId5"/>
          <a:stretch>
            <a:fillRect/>
          </a:stretch>
        </p:blipFill>
        <p:spPr>
          <a:xfrm>
            <a:off x="8208473" y="2205376"/>
            <a:ext cx="3213516" cy="29181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2400"/>
            <a:ext cx="10687961" cy="4803992"/>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Year has a highly positive and significant but non-linear relation with Success Rate. </a:t>
            </a:r>
          </a:p>
          <a:p>
            <a:pPr>
              <a:lnSpc>
                <a:spcPct val="100000"/>
              </a:lnSpc>
              <a:spcBef>
                <a:spcPts val="1400"/>
              </a:spcBef>
            </a:pPr>
            <a:r>
              <a:rPr lang="en-US" sz="1800" dirty="0">
                <a:solidFill>
                  <a:schemeClr val="accent3">
                    <a:lumMod val="25000"/>
                  </a:schemeClr>
                </a:solidFill>
                <a:latin typeface="Abadi" panose="020B0604020104020204" pitchFamily="34" charset="0"/>
              </a:rPr>
              <a:t>The increase in success rate which seemed due to increase in flight number and the added experiences that come with it, also seem to be heavily influenced by the use of VLEO orbit and its high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The positive relation between success rate and weight might be due to VLEO orbit due to its high no. of flights with high payload weight.</a:t>
            </a:r>
          </a:p>
          <a:p>
            <a:r>
              <a:rPr lang="en-US" sz="1800" dirty="0">
                <a:latin typeface="Abadi" panose="020B0604020104020204" pitchFamily="34" charset="0"/>
              </a:rPr>
              <a:t>All landing sites are located near the equator line because the linear velocity of Earth's surface is greatest towards the equator which is advantageous for launching rockets.</a:t>
            </a:r>
          </a:p>
          <a:p>
            <a:r>
              <a:rPr lang="en-US" sz="1800" dirty="0">
                <a:latin typeface="Abadi" panose="020B0604020104020204" pitchFamily="34" charset="0"/>
              </a:rPr>
              <a:t>72.6% of successful missions were launched from Florida as KSC LC-39A and CCAFS SLC-40 both are within it.</a:t>
            </a:r>
          </a:p>
          <a:p>
            <a:r>
              <a:rPr lang="en-US" sz="1800" dirty="0">
                <a:latin typeface="Abadi" panose="020B0604020104020204" pitchFamily="34" charset="0"/>
              </a:rPr>
              <a:t>KSC LC-39A has the highest launch success rate of 76.9% and contributes to 52.2% of all successful missions.</a:t>
            </a:r>
          </a:p>
          <a:p>
            <a:pPr marL="285750" indent="-285750" algn="just">
              <a:buFont typeface="Arial" panose="020B0604020202020204" pitchFamily="34" charset="0"/>
              <a:buChar char="•"/>
            </a:pPr>
            <a:r>
              <a:rPr lang="en-US" sz="1800" dirty="0">
                <a:latin typeface="Abadi" panose="020B0604020104020204" pitchFamily="34" charset="0"/>
              </a:rPr>
              <a:t>“FT” is the most successful booster version where as “v1.1.” is the least successful.</a:t>
            </a:r>
          </a:p>
          <a:p>
            <a:pPr marL="285750" indent="-285750" algn="just">
              <a:buFont typeface="Arial" panose="020B0604020202020204" pitchFamily="34" charset="0"/>
              <a:buChar char="•"/>
            </a:pPr>
            <a:r>
              <a:rPr lang="en-US" sz="1800" dirty="0">
                <a:latin typeface="Abadi" panose="020B0604020104020204" pitchFamily="34" charset="0"/>
              </a:rPr>
              <a:t>3100kg to 3700kg is the most successful payload mass where as 4100kg to  4800kg is the least successful.</a:t>
            </a: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rPr>
              <a:t>During this project I performed the following operations:</a:t>
            </a:r>
          </a:p>
          <a:p>
            <a:pPr>
              <a:lnSpc>
                <a:spcPct val="120000"/>
              </a:lnSpc>
              <a:spcBef>
                <a:spcPts val="1400"/>
              </a:spcBef>
            </a:pPr>
            <a:r>
              <a:rPr lang="en-US" sz="2000" b="1" dirty="0">
                <a:solidFill>
                  <a:schemeClr val="accent3">
                    <a:lumMod val="25000"/>
                  </a:schemeClr>
                </a:solidFill>
                <a:latin typeface="Abadi"/>
              </a:rPr>
              <a:t>Data collection:</a:t>
            </a:r>
          </a:p>
          <a:p>
            <a:pPr lvl="1">
              <a:lnSpc>
                <a:spcPct val="120000"/>
              </a:lnSpc>
              <a:spcBef>
                <a:spcPts val="0"/>
              </a:spcBef>
            </a:pPr>
            <a:r>
              <a:rPr lang="en-US" sz="2000" dirty="0">
                <a:solidFill>
                  <a:schemeClr val="tx1"/>
                </a:solidFill>
                <a:latin typeface="Abadi"/>
              </a:rPr>
              <a:t>Data was collected via the SpaceX APIs and </a:t>
            </a:r>
            <a:r>
              <a:rPr lang="en-US" sz="2000" dirty="0" err="1">
                <a:solidFill>
                  <a:schemeClr val="tx1"/>
                </a:solidFill>
                <a:latin typeface="Abadi"/>
              </a:rPr>
              <a:t>webscraping</a:t>
            </a:r>
            <a:r>
              <a:rPr lang="en-US" sz="2000" dirty="0">
                <a:solidFill>
                  <a:schemeClr val="tx1"/>
                </a:solidFill>
                <a:latin typeface="Abadi"/>
              </a:rPr>
              <a:t> the </a:t>
            </a:r>
            <a:r>
              <a:rPr lang="en-US" sz="2000" dirty="0" err="1">
                <a:solidFill>
                  <a:schemeClr val="tx1"/>
                </a:solidFill>
                <a:latin typeface="Abadi"/>
              </a:rPr>
              <a:t>wikipage</a:t>
            </a:r>
            <a:r>
              <a:rPr lang="en-US" sz="2000" dirty="0">
                <a:solidFill>
                  <a:schemeClr val="tx1"/>
                </a:solidFill>
                <a:latin typeface="Abadi"/>
              </a:rPr>
              <a:t> of </a:t>
            </a:r>
            <a:r>
              <a:rPr lang="en-US" sz="2000" dirty="0" err="1">
                <a:solidFill>
                  <a:schemeClr val="tx1"/>
                </a:solidFill>
                <a:latin typeface="Abadi"/>
              </a:rPr>
              <a:t>spacex</a:t>
            </a:r>
            <a:r>
              <a:rPr lang="en-US" sz="2000" dirty="0">
                <a:solidFill>
                  <a:schemeClr val="tx1"/>
                </a:solidFill>
                <a:latin typeface="Abadi"/>
              </a:rPr>
              <a:t> </a:t>
            </a:r>
            <a:r>
              <a:rPr lang="en-US" sz="2000" dirty="0" err="1">
                <a:solidFill>
                  <a:schemeClr val="tx1"/>
                </a:solidFill>
                <a:latin typeface="Abadi"/>
              </a:rPr>
              <a:t>falcone</a:t>
            </a:r>
            <a:r>
              <a:rPr lang="en-US" sz="2000" dirty="0">
                <a:solidFill>
                  <a:schemeClr val="tx1"/>
                </a:solidFill>
                <a:latin typeface="Abadi"/>
              </a:rPr>
              <a:t> </a:t>
            </a:r>
            <a:r>
              <a:rPr lang="en-US" sz="2000" dirty="0" err="1">
                <a:solidFill>
                  <a:schemeClr val="tx1"/>
                </a:solidFill>
                <a:latin typeface="Abadi"/>
              </a:rPr>
              <a:t>rocekts</a:t>
            </a:r>
            <a:r>
              <a:rPr lang="en-US" sz="2000" dirty="0">
                <a:solidFill>
                  <a:schemeClr val="tx1"/>
                </a:solidFill>
                <a:latin typeface="Abadi"/>
              </a:rPr>
              <a:t>.</a:t>
            </a:r>
          </a:p>
          <a:p>
            <a:pPr>
              <a:lnSpc>
                <a:spcPct val="120000"/>
              </a:lnSpc>
              <a:spcBef>
                <a:spcPts val="1400"/>
              </a:spcBef>
            </a:pPr>
            <a:r>
              <a:rPr lang="en-US" sz="2000" b="1" dirty="0">
                <a:solidFill>
                  <a:schemeClr val="accent3">
                    <a:lumMod val="25000"/>
                  </a:schemeClr>
                </a:solidFill>
                <a:latin typeface="Abadi"/>
              </a:rPr>
              <a:t>Perform data wrangling:</a:t>
            </a:r>
          </a:p>
          <a:p>
            <a:pPr lvl="1">
              <a:lnSpc>
                <a:spcPct val="120000"/>
              </a:lnSpc>
              <a:spcBef>
                <a:spcPts val="0"/>
              </a:spcBef>
            </a:pPr>
            <a:r>
              <a:rPr lang="en-US" sz="2000" dirty="0">
                <a:solidFill>
                  <a:schemeClr val="tx1"/>
                </a:solidFill>
                <a:latin typeface="Abadi"/>
              </a:rPr>
              <a:t>Here, I mainly mapped mission outcomes of various categories like. True ASDS, True RTLS, </a:t>
            </a:r>
            <a:r>
              <a:rPr lang="en-US" sz="2000" dirty="0" err="1">
                <a:solidFill>
                  <a:schemeClr val="tx1"/>
                </a:solidFill>
                <a:latin typeface="Abadi"/>
              </a:rPr>
              <a:t>etc</a:t>
            </a:r>
            <a:r>
              <a:rPr lang="en-US" sz="2000" dirty="0">
                <a:solidFill>
                  <a:schemeClr val="tx1"/>
                </a:solidFill>
                <a:latin typeface="Abadi"/>
              </a:rPr>
              <a:t> into clear binary value of 0 &amp; 1 for machine learning models and also made data analysis easier.</a:t>
            </a:r>
            <a:endParaRPr lang="en-US" sz="2000" dirty="0">
              <a:solidFill>
                <a:schemeClr val="tx1"/>
              </a:solidFill>
              <a:latin typeface="Abadi" panose="020B0604020104020204" pitchFamily="34" charset="0"/>
            </a:endParaRPr>
          </a:p>
          <a:p>
            <a:pPr lvl="1"/>
            <a:r>
              <a:rPr lang="en-US" sz="2000" dirty="0">
                <a:solidFill>
                  <a:schemeClr val="accent3">
                    <a:lumMod val="25000"/>
                  </a:schemeClr>
                </a:solidFill>
                <a:latin typeface="Abadi" panose="020B0604020104020204" pitchFamily="34" charset="0"/>
              </a:rPr>
              <a:t>Standardization</a:t>
            </a:r>
          </a:p>
          <a:p>
            <a:pPr lvl="1"/>
            <a:r>
              <a:rPr lang="en-US" sz="2000" dirty="0">
                <a:solidFill>
                  <a:schemeClr val="accent3">
                    <a:lumMod val="25000"/>
                  </a:schemeClr>
                </a:solidFill>
                <a:latin typeface="Abadi" panose="020B0604020104020204" pitchFamily="34" charset="0"/>
              </a:rPr>
              <a:t>Feature Engineering using One Hot Encoding</a:t>
            </a:r>
          </a:p>
          <a:p>
            <a:pPr lvl="1">
              <a:lnSpc>
                <a:spcPct val="120000"/>
              </a:lnSpc>
              <a:spcBef>
                <a:spcPts val="0"/>
              </a:spcBef>
            </a:pPr>
            <a:endParaRPr lang="en-US" sz="1800" dirty="0">
              <a:solidFill>
                <a:schemeClr val="bg2">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94E4B78-961E-16E4-4AE0-8908A15448EE}"/>
              </a:ext>
            </a:extLst>
          </p:cNvPr>
          <p:cNvSpPr txBox="1">
            <a:spLocks/>
          </p:cNvSpPr>
          <p:nvPr/>
        </p:nvSpPr>
        <p:spPr>
          <a:xfrm>
            <a:off x="861451" y="6156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000" b="1" dirty="0">
                <a:solidFill>
                  <a:schemeClr val="tx1"/>
                </a:solidFill>
                <a:latin typeface="Abadi"/>
              </a:rPr>
              <a:t>Perform exploratory data analysis (EDA) using visualization and SQL:</a:t>
            </a:r>
          </a:p>
          <a:p>
            <a:pPr lvl="1">
              <a:lnSpc>
                <a:spcPct val="120000"/>
              </a:lnSpc>
              <a:spcBef>
                <a:spcPts val="0"/>
              </a:spcBef>
            </a:pPr>
            <a:r>
              <a:rPr lang="en-US" sz="1800" dirty="0">
                <a:solidFill>
                  <a:schemeClr val="tx1"/>
                </a:solidFill>
                <a:latin typeface="Abadi"/>
              </a:rPr>
              <a:t>To better understand the data.</a:t>
            </a:r>
          </a:p>
          <a:p>
            <a:pPr lvl="1">
              <a:lnSpc>
                <a:spcPct val="120000"/>
              </a:lnSpc>
              <a:spcBef>
                <a:spcPts val="0"/>
              </a:spcBef>
            </a:pPr>
            <a:r>
              <a:rPr lang="en-US" sz="1800" dirty="0">
                <a:solidFill>
                  <a:schemeClr val="tx1"/>
                </a:solidFill>
                <a:latin typeface="Abadi"/>
              </a:rPr>
              <a:t>To identify patterns and relationship between various variables</a:t>
            </a:r>
          </a:p>
          <a:p>
            <a:pPr marL="285750" indent="-285750">
              <a:lnSpc>
                <a:spcPct val="120000"/>
              </a:lnSpc>
              <a:spcBef>
                <a:spcPts val="1400"/>
              </a:spcBef>
              <a:buFont typeface="Arial" panose="020B0604020202020204" pitchFamily="34" charset="0"/>
              <a:buChar char="•"/>
            </a:pPr>
            <a:r>
              <a:rPr lang="en-US" sz="2000" b="1" dirty="0">
                <a:solidFill>
                  <a:schemeClr val="tx1"/>
                </a:solidFill>
                <a:latin typeface="Abadi"/>
              </a:rPr>
              <a:t>Perform interactive visual analytics using Folium and </a:t>
            </a:r>
            <a:r>
              <a:rPr lang="en-US" sz="2000" b="1" dirty="0" err="1">
                <a:solidFill>
                  <a:schemeClr val="tx1"/>
                </a:solidFill>
                <a:latin typeface="Abadi"/>
              </a:rPr>
              <a:t>Plotly</a:t>
            </a:r>
            <a:r>
              <a:rPr lang="en-US" sz="2000" b="1" dirty="0">
                <a:solidFill>
                  <a:schemeClr val="tx1"/>
                </a:solidFill>
                <a:latin typeface="Abadi"/>
              </a:rPr>
              <a:t> Dash:</a:t>
            </a:r>
          </a:p>
          <a:p>
            <a:pPr marL="742950" lvl="1" indent="-285750">
              <a:lnSpc>
                <a:spcPct val="120000"/>
              </a:lnSpc>
              <a:spcBef>
                <a:spcPts val="0"/>
              </a:spcBef>
              <a:buFont typeface="Arial" panose="020B0604020202020204" pitchFamily="34" charset="0"/>
              <a:buChar char="•"/>
            </a:pPr>
            <a:r>
              <a:rPr lang="en-US" sz="1800" dirty="0">
                <a:solidFill>
                  <a:schemeClr val="tx1"/>
                </a:solidFill>
                <a:latin typeface="Abadi"/>
              </a:rPr>
              <a:t>To understand relationship between various variables</a:t>
            </a:r>
          </a:p>
          <a:p>
            <a:pPr marL="742950" lvl="1" indent="-285750">
              <a:lnSpc>
                <a:spcPct val="120000"/>
              </a:lnSpc>
              <a:spcBef>
                <a:spcPts val="0"/>
              </a:spcBef>
              <a:buFont typeface="Arial" panose="020B0604020202020204" pitchFamily="34" charset="0"/>
              <a:buChar char="•"/>
            </a:pPr>
            <a:r>
              <a:rPr lang="en-US" sz="1800" dirty="0">
                <a:solidFill>
                  <a:schemeClr val="tx1"/>
                </a:solidFill>
                <a:latin typeface="Abadi"/>
              </a:rPr>
              <a:t>To gain insight on landing sites using Geospatial maps.</a:t>
            </a:r>
          </a:p>
          <a:p>
            <a:pPr marL="285750" indent="-285750">
              <a:lnSpc>
                <a:spcPct val="120000"/>
              </a:lnSpc>
              <a:spcBef>
                <a:spcPts val="1400"/>
              </a:spcBef>
              <a:buFont typeface="Arial" panose="020B0604020202020204" pitchFamily="34" charset="0"/>
              <a:buChar char="•"/>
            </a:pPr>
            <a:r>
              <a:rPr lang="en-US" sz="2000" b="1" dirty="0">
                <a:solidFill>
                  <a:schemeClr val="tx1"/>
                </a:solidFill>
                <a:latin typeface="Abadi"/>
              </a:rPr>
              <a:t>Perform predictive analysis using classification models:</a:t>
            </a:r>
          </a:p>
          <a:p>
            <a:pPr marL="742950" lvl="1" indent="-285750">
              <a:lnSpc>
                <a:spcPct val="120000"/>
              </a:lnSpc>
              <a:spcBef>
                <a:spcPts val="0"/>
              </a:spcBef>
              <a:buFont typeface="Arial" panose="020B0604020202020204" pitchFamily="34" charset="0"/>
              <a:buChar char="•"/>
            </a:pPr>
            <a:r>
              <a:rPr lang="en-US" sz="1800" dirty="0">
                <a:solidFill>
                  <a:schemeClr val="tx1"/>
                </a:solidFill>
                <a:latin typeface="Abadi"/>
              </a:rPr>
              <a:t>Tested different classification models with various parameter value using </a:t>
            </a:r>
            <a:r>
              <a:rPr lang="en-US" sz="1800" dirty="0" err="1">
                <a:solidFill>
                  <a:schemeClr val="tx1"/>
                </a:solidFill>
                <a:latin typeface="Abadi"/>
              </a:rPr>
              <a:t>GridSearchCV</a:t>
            </a:r>
            <a:r>
              <a:rPr lang="en-US" sz="1800" dirty="0">
                <a:solidFill>
                  <a:schemeClr val="tx1"/>
                </a:solidFill>
                <a:latin typeface="Abadi"/>
              </a:rPr>
              <a:t> to find:</a:t>
            </a:r>
          </a:p>
          <a:p>
            <a:pPr marL="1200150" lvl="2" indent="-285750">
              <a:lnSpc>
                <a:spcPct val="120000"/>
              </a:lnSpc>
              <a:spcBef>
                <a:spcPts val="0"/>
              </a:spcBef>
              <a:buFont typeface="Arial" panose="020B0604020202020204" pitchFamily="34" charset="0"/>
              <a:buChar char="•"/>
            </a:pPr>
            <a:r>
              <a:rPr lang="en-US" sz="1800" dirty="0">
                <a:solidFill>
                  <a:schemeClr val="tx1"/>
                </a:solidFill>
                <a:latin typeface="Abadi"/>
              </a:rPr>
              <a:t>The best parameters for each models.</a:t>
            </a:r>
          </a:p>
          <a:p>
            <a:pPr marL="1200150" lvl="2" indent="-285750">
              <a:lnSpc>
                <a:spcPct val="120000"/>
              </a:lnSpc>
              <a:spcBef>
                <a:spcPts val="0"/>
              </a:spcBef>
              <a:buFont typeface="Arial" panose="020B0604020202020204" pitchFamily="34" charset="0"/>
              <a:buChar char="•"/>
            </a:pPr>
            <a:r>
              <a:rPr lang="en-US" sz="1800" dirty="0">
                <a:solidFill>
                  <a:schemeClr val="tx1"/>
                </a:solidFill>
                <a:latin typeface="Abadi"/>
              </a:rPr>
              <a:t>The best models among them.</a:t>
            </a: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p:txBody>
      </p:sp>
    </p:spTree>
    <p:extLst>
      <p:ext uri="{BB962C8B-B14F-4D97-AF65-F5344CB8AC3E}">
        <p14:creationId xmlns:p14="http://schemas.microsoft.com/office/powerpoint/2010/main" val="1894393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4B7C37A2-F4ED-33F4-3B9B-26CA38E4F598}"/>
              </a:ext>
            </a:extLst>
          </p:cNvPr>
          <p:cNvPicPr>
            <a:picLocks noChangeAspect="1"/>
          </p:cNvPicPr>
          <p:nvPr/>
        </p:nvPicPr>
        <p:blipFill>
          <a:blip r:embed="rId3"/>
          <a:stretch>
            <a:fillRect/>
          </a:stretch>
        </p:blipFill>
        <p:spPr>
          <a:xfrm>
            <a:off x="734027" y="1342567"/>
            <a:ext cx="4468593" cy="5457469"/>
          </a:xfrm>
          <a:prstGeom prst="rect">
            <a:avLst/>
          </a:prstGeom>
        </p:spPr>
      </p:pic>
      <p:sp>
        <p:nvSpPr>
          <p:cNvPr id="4" name="Content Placeholder 2">
            <a:extLst>
              <a:ext uri="{FF2B5EF4-FFF2-40B4-BE49-F238E27FC236}">
                <a16:creationId xmlns:a16="http://schemas.microsoft.com/office/drawing/2014/main" id="{205D1B3A-0E3E-C5BC-3674-2D8412B47D0D}"/>
              </a:ext>
            </a:extLst>
          </p:cNvPr>
          <p:cNvSpPr txBox="1">
            <a:spLocks/>
          </p:cNvSpPr>
          <p:nvPr/>
        </p:nvSpPr>
        <p:spPr>
          <a:xfrm>
            <a:off x="6095999" y="1378998"/>
            <a:ext cx="5189612" cy="36707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following REST APIs were used:</a:t>
            </a:r>
          </a:p>
          <a:p>
            <a:r>
              <a:rPr lang="en-US" sz="1400" b="0" dirty="0">
                <a:solidFill>
                  <a:srgbClr val="CE9178"/>
                </a:solidFill>
                <a:effectLst/>
                <a:latin typeface="Consolas" panose="020B0609020204030204" pitchFamily="49" charset="0"/>
                <a:hlinkClick r:id="rId4"/>
              </a:rPr>
              <a:t>h</a:t>
            </a:r>
            <a:r>
              <a:rPr lang="en-US" sz="1600" b="0" dirty="0">
                <a:solidFill>
                  <a:srgbClr val="CE9178"/>
                </a:solidFill>
                <a:effectLst/>
                <a:latin typeface="Consolas" panose="020B0609020204030204" pitchFamily="49" charset="0"/>
                <a:hlinkClick r:id="rId4"/>
              </a:rPr>
              <a:t>ttps://api.spacexdata.com/v4/launches/past</a:t>
            </a:r>
            <a:endParaRPr lang="en-US" sz="1600" b="0" dirty="0">
              <a:solidFill>
                <a:srgbClr val="CE9178"/>
              </a:solidFill>
              <a:effectLst/>
              <a:latin typeface="Consolas" panose="020B0609020204030204" pitchFamily="49" charset="0"/>
            </a:endParaRPr>
          </a:p>
          <a:p>
            <a:r>
              <a:rPr lang="en-US" sz="1600" b="0" dirty="0">
                <a:solidFill>
                  <a:srgbClr val="CE9178"/>
                </a:solidFill>
                <a:effectLst/>
                <a:latin typeface="Consolas" panose="020B0609020204030204" pitchFamily="49" charset="0"/>
                <a:hlinkClick r:id="rId5"/>
              </a:rPr>
              <a:t>https://api.spacexdata.com/v4/cores/</a:t>
            </a:r>
            <a:endParaRPr lang="en-US" sz="1600" b="0" dirty="0">
              <a:solidFill>
                <a:srgbClr val="CCCCCC"/>
              </a:solidFill>
              <a:effectLst/>
              <a:latin typeface="Consolas" panose="020B0609020204030204" pitchFamily="49" charset="0"/>
            </a:endParaRPr>
          </a:p>
          <a:p>
            <a:r>
              <a:rPr lang="en-US" sz="1600" b="0" dirty="0">
                <a:solidFill>
                  <a:srgbClr val="CE9178"/>
                </a:solidFill>
                <a:effectLst/>
                <a:latin typeface="Consolas" panose="020B0609020204030204" pitchFamily="49" charset="0"/>
                <a:hlinkClick r:id="rId6"/>
              </a:rPr>
              <a:t>https://api.spacexdata.com/v4/payloads/</a:t>
            </a:r>
            <a:endParaRPr lang="en-US" sz="1600" b="0" dirty="0">
              <a:solidFill>
                <a:srgbClr val="CCCCCC"/>
              </a:solidFill>
              <a:effectLst/>
              <a:latin typeface="Consolas" panose="020B0609020204030204" pitchFamily="49" charset="0"/>
            </a:endParaRPr>
          </a:p>
          <a:p>
            <a:r>
              <a:rPr lang="en-US" sz="1600" b="0" dirty="0">
                <a:solidFill>
                  <a:srgbClr val="CE9178"/>
                </a:solidFill>
                <a:effectLst/>
                <a:latin typeface="Consolas" panose="020B0609020204030204" pitchFamily="49" charset="0"/>
                <a:hlinkClick r:id="rId7"/>
              </a:rPr>
              <a:t>https://api.spacexdata.com/v4/launchpads/</a:t>
            </a:r>
            <a:endParaRPr lang="en-US" sz="1600" b="0" dirty="0">
              <a:solidFill>
                <a:srgbClr val="CCCCCC"/>
              </a:solidFill>
              <a:effectLst/>
              <a:latin typeface="Consolas" panose="020B0609020204030204" pitchFamily="49" charset="0"/>
            </a:endParaRPr>
          </a:p>
          <a:p>
            <a:r>
              <a:rPr lang="en-US" sz="1600" b="0" dirty="0">
                <a:solidFill>
                  <a:srgbClr val="CE9178"/>
                </a:solidFill>
                <a:effectLst/>
                <a:latin typeface="Consolas" panose="020B0609020204030204" pitchFamily="49" charset="0"/>
                <a:hlinkClick r:id="rId8"/>
              </a:rPr>
              <a:t>https://api.spacexdata.com/v4/rockets/</a:t>
            </a:r>
            <a:endParaRPr lang="en-US" sz="1600" b="0" dirty="0">
              <a:solidFill>
                <a:srgbClr val="CCCCCC"/>
              </a:solidFill>
              <a:effectLst/>
              <a:latin typeface="Consolas" panose="020B0609020204030204" pitchFamily="49" charset="0"/>
            </a:endParaRPr>
          </a:p>
          <a:p>
            <a:endParaRPr lang="en-US" sz="2200" b="0" dirty="0">
              <a:solidFill>
                <a:srgbClr val="CE9178"/>
              </a:solidFill>
              <a:effectLst/>
              <a:latin typeface="Consolas" panose="020B0609020204030204" pitchFamily="49" charset="0"/>
            </a:endParaRPr>
          </a:p>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data collection is:</a:t>
            </a:r>
          </a:p>
          <a:p>
            <a:r>
              <a:rPr lang="en-US" sz="1700" dirty="0">
                <a:solidFill>
                  <a:schemeClr val="accent3">
                    <a:lumMod val="25000"/>
                  </a:schemeClr>
                </a:solidFill>
                <a:latin typeface="Abadi" panose="020B0604020104020204" pitchFamily="34" charset="0"/>
                <a:hlinkClick r:id="rId9"/>
              </a:rPr>
              <a:t>https://github.com/NalinMalla/SpaceX-Falcon9-Cost-Predictor/blob/main/1.1.%20Data-collection-api.ipynb</a:t>
            </a:r>
            <a:endParaRPr lang="en-US" sz="1700" dirty="0">
              <a:solidFill>
                <a:schemeClr val="accent3">
                  <a:lumMod val="25000"/>
                </a:schemeClr>
              </a:solidFill>
              <a:latin typeface="Abadi" panose="020B0604020104020204" pitchFamily="34" charset="0"/>
            </a:endParaRPr>
          </a:p>
          <a:p>
            <a:pPr marL="0" indent="0">
              <a:buNone/>
            </a:pPr>
            <a:endParaRPr lang="en-US" sz="1400" b="0" dirty="0">
              <a:solidFill>
                <a:srgbClr val="CE9178"/>
              </a:solidFill>
              <a:effectLst/>
              <a:latin typeface="Consolas" panose="020B0609020204030204" pitchFamily="49" charset="0"/>
            </a:endParaRPr>
          </a:p>
          <a:p>
            <a:endParaRPr lang="en-US" sz="14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B63BD09B-778A-17BE-6BEF-921C18F1999D}"/>
              </a:ext>
            </a:extLst>
          </p:cNvPr>
          <p:cNvPicPr>
            <a:picLocks noChangeAspect="1"/>
          </p:cNvPicPr>
          <p:nvPr/>
        </p:nvPicPr>
        <p:blipFill>
          <a:blip r:embed="rId3"/>
          <a:stretch>
            <a:fillRect/>
          </a:stretch>
        </p:blipFill>
        <p:spPr>
          <a:xfrm>
            <a:off x="770011" y="1556270"/>
            <a:ext cx="6492336" cy="4610680"/>
          </a:xfrm>
          <a:prstGeom prst="rect">
            <a:avLst/>
          </a:prstGeom>
        </p:spPr>
      </p:pic>
      <p:sp>
        <p:nvSpPr>
          <p:cNvPr id="8" name="Content Placeholder 2">
            <a:extLst>
              <a:ext uri="{FF2B5EF4-FFF2-40B4-BE49-F238E27FC236}">
                <a16:creationId xmlns:a16="http://schemas.microsoft.com/office/drawing/2014/main" id="{DA7EB08F-676B-CC71-AC27-0592DC2B6256}"/>
              </a:ext>
            </a:extLst>
          </p:cNvPr>
          <p:cNvSpPr txBox="1">
            <a:spLocks/>
          </p:cNvSpPr>
          <p:nvPr/>
        </p:nvSpPr>
        <p:spPr>
          <a:xfrm>
            <a:off x="7019851" y="1684537"/>
            <a:ext cx="4564246" cy="41886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following webpage was used for web scraping:</a:t>
            </a:r>
          </a:p>
          <a:p>
            <a:r>
              <a:rPr lang="en-US" sz="1600" b="0" dirty="0">
                <a:solidFill>
                  <a:srgbClr val="CE9178"/>
                </a:solidFill>
                <a:effectLst/>
                <a:latin typeface="Consolas" panose="020B0609020204030204" pitchFamily="49" charset="0"/>
                <a:hlinkClick r:id="rId4"/>
              </a:rPr>
              <a:t>https://en.wikipedia.org/w/index.php?title=List_of_Falcon_9_and_Falcon_Heavy_launches&amp;oldid=1027686922</a:t>
            </a:r>
            <a:endParaRPr lang="en-US" sz="1600" b="0" dirty="0">
              <a:solidFill>
                <a:srgbClr val="CE9178"/>
              </a:solidFill>
              <a:effectLst/>
              <a:latin typeface="Consolas" panose="020B0609020204030204" pitchFamily="49" charset="0"/>
            </a:endParaRPr>
          </a:p>
          <a:p>
            <a:endParaRPr lang="en-US" sz="2200" b="0" dirty="0">
              <a:solidFill>
                <a:srgbClr val="CE9178"/>
              </a:solidFill>
              <a:effectLst/>
              <a:latin typeface="Consolas" panose="020B0609020204030204" pitchFamily="49" charset="0"/>
            </a:endParaRPr>
          </a:p>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Web scraping is:</a:t>
            </a:r>
          </a:p>
          <a:p>
            <a:r>
              <a:rPr lang="en-US" sz="1600" dirty="0">
                <a:solidFill>
                  <a:schemeClr val="accent3">
                    <a:lumMod val="25000"/>
                  </a:schemeClr>
                </a:solidFill>
                <a:latin typeface="Abadi" panose="020B0604020104020204" pitchFamily="34" charset="0"/>
                <a:hlinkClick r:id="rId5"/>
              </a:rPr>
              <a:t>https://github.com/NalinMalla/SpaceX-Falcon9-Cost-Predictor/blob/main/1.2.%20Webscraping.ipynb</a:t>
            </a:r>
            <a:endParaRPr lang="en-US" sz="1600" dirty="0">
              <a:solidFill>
                <a:schemeClr val="accent3">
                  <a:lumMod val="25000"/>
                </a:schemeClr>
              </a:solidFill>
              <a:latin typeface="Abadi" panose="020B0604020104020204" pitchFamily="34" charset="0"/>
            </a:endParaRPr>
          </a:p>
          <a:p>
            <a:endParaRPr lang="en-US" sz="1400" b="0" dirty="0">
              <a:solidFill>
                <a:srgbClr val="CE9178"/>
              </a:solidFill>
              <a:effectLst/>
              <a:latin typeface="Consolas" panose="020B0609020204030204" pitchFamily="49" charset="0"/>
            </a:endParaRPr>
          </a:p>
          <a:p>
            <a:endParaRPr lang="en-US" sz="14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668</TotalTime>
  <Words>3015</Words>
  <Application>Microsoft Office PowerPoint</Application>
  <PresentationFormat>Widescreen</PresentationFormat>
  <Paragraphs>345</Paragraphs>
  <Slides>49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Haku Lakhe</cp:lastModifiedBy>
  <cp:revision>421</cp:revision>
  <dcterms:created xsi:type="dcterms:W3CDTF">2021-04-29T18:58:34Z</dcterms:created>
  <dcterms:modified xsi:type="dcterms:W3CDTF">2023-12-03T20:04:32Z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